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2" r:id="rId15"/>
    <p:sldId id="271" r:id="rId16"/>
    <p:sldId id="269" r:id="rId17"/>
    <p:sldId id="27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5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2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5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1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6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2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8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6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9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4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D757-DC18-4255-9BC7-034DCFD9F0A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7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myshared.ru/6/591835/slide_12.jpg" TargetMode="External"/><Relationship Id="rId13" Type="http://schemas.openxmlformats.org/officeDocument/2006/relationships/hyperlink" Target="http://cdn01.ru/files/users/images/58/f6/58f643bfbae33d0673640eefda663092.jpg" TargetMode="External"/><Relationship Id="rId3" Type="http://schemas.openxmlformats.org/officeDocument/2006/relationships/hyperlink" Target="http://fototelegraf.ru/wp-content/uploads/2011/09/detenyshi-zveryei-12.jpg" TargetMode="External"/><Relationship Id="rId7" Type="http://schemas.openxmlformats.org/officeDocument/2006/relationships/hyperlink" Target="http://www.zooblog.ru/uploads/posts/2013-01/1357771589_mamy-i-detenyshi-10.jpg" TargetMode="External"/><Relationship Id="rId12" Type="http://schemas.openxmlformats.org/officeDocument/2006/relationships/hyperlink" Target="http://konspekta.net/studopediainfo/baza4/2782791619536.files/image002.jpg-" TargetMode="External"/><Relationship Id="rId2" Type="http://schemas.openxmlformats.org/officeDocument/2006/relationships/hyperlink" Target="http://photo-journal.by/Media/Default/journal/2014/3/28_wild_babies/10.jpeg" TargetMode="External"/><Relationship Id="rId16" Type="http://schemas.openxmlformats.org/officeDocument/2006/relationships/hyperlink" Target="http://900igr.net/up/datas/181871/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mabee.com/wp-content/uploads/2014/09/bear.jpeg" TargetMode="External"/><Relationship Id="rId11" Type="http://schemas.openxmlformats.org/officeDocument/2006/relationships/hyperlink" Target="https://abmortitua.xyz/wp-content/uploads/1f6c365a7c006d72b9ef1d571736197b.jpg" TargetMode="External"/><Relationship Id="rId5" Type="http://schemas.openxmlformats.org/officeDocument/2006/relationships/hyperlink" Target="http://pixel.in.ua/wp-content/uploads/2015/12/simjyv_3.jpg" TargetMode="External"/><Relationship Id="rId15" Type="http://schemas.openxmlformats.org/officeDocument/2006/relationships/hyperlink" Target="http://blgy.ru/images/biology10/pic19.png" TargetMode="External"/><Relationship Id="rId10" Type="http://schemas.openxmlformats.org/officeDocument/2006/relationships/hyperlink" Target="http://fitonatural.ru/wp-content/uploads/2013/01/Polovaya-sistema2.jpg" TargetMode="External"/><Relationship Id="rId4" Type="http://schemas.openxmlformats.org/officeDocument/2006/relationships/hyperlink" Target="http://newsinphoto.ru/wp-content/uploads/2011/06/%D0%BE%D1%82%D1%86%D1%8B-7.jpg" TargetMode="External"/><Relationship Id="rId9" Type="http://schemas.openxmlformats.org/officeDocument/2006/relationships/hyperlink" Target="http://cdn.bolshoyvopros.ru/files/users/images/ff/58/ff586696be124407b8442587d615799b.jpg" TargetMode="External"/><Relationship Id="rId14" Type="http://schemas.openxmlformats.org/officeDocument/2006/relationships/hyperlink" Target="http://5biologiya.net/datas/biologija/Nasledstvennost-v-ontogeneze/0009-009-Oplodotvoreni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Объясните: </a:t>
            </a:r>
          </a:p>
          <a:p>
            <a:pPr marL="0" indent="0">
              <a:buNone/>
            </a:pPr>
            <a:r>
              <a:rPr lang="ru-RU" dirty="0" smtClean="0"/>
              <a:t>Сперматозоид……. </a:t>
            </a:r>
          </a:p>
          <a:p>
            <a:pPr marL="0" indent="0">
              <a:buNone/>
            </a:pPr>
            <a:r>
              <a:rPr lang="ru-RU" dirty="0" smtClean="0"/>
              <a:t>Яйцеклетка……. </a:t>
            </a:r>
          </a:p>
          <a:p>
            <a:pPr marL="0" indent="0">
              <a:buNone/>
            </a:pPr>
            <a:r>
              <a:rPr lang="ru-RU" dirty="0" smtClean="0"/>
              <a:t>Ген……. </a:t>
            </a:r>
          </a:p>
          <a:p>
            <a:pPr marL="0" indent="0">
              <a:buNone/>
            </a:pPr>
            <a:r>
              <a:rPr lang="ru-RU" dirty="0" smtClean="0"/>
              <a:t>Генотип…… </a:t>
            </a:r>
          </a:p>
          <a:p>
            <a:pPr marL="0" indent="0">
              <a:buNone/>
            </a:pPr>
            <a:r>
              <a:rPr lang="ru-RU" dirty="0" smtClean="0"/>
              <a:t>Гамета……   </a:t>
            </a:r>
          </a:p>
          <a:p>
            <a:pPr marL="0" indent="0">
              <a:buNone/>
            </a:pPr>
            <a:r>
              <a:rPr lang="ru-RU" dirty="0" smtClean="0"/>
              <a:t>ДНК……. </a:t>
            </a:r>
          </a:p>
          <a:p>
            <a:pPr marL="0" indent="0">
              <a:buNone/>
            </a:pPr>
            <a:r>
              <a:rPr lang="ru-RU" dirty="0" smtClean="0"/>
              <a:t>Хромосома………</a:t>
            </a:r>
          </a:p>
          <a:p>
            <a:pPr marL="0" indent="0">
              <a:buNone/>
            </a:pPr>
            <a:r>
              <a:rPr lang="ru-RU" dirty="0" smtClean="0"/>
              <a:t>С каким процессом связаны эти термины?</a:t>
            </a:r>
          </a:p>
          <a:p>
            <a:pPr marL="0" indent="0">
              <a:buNone/>
            </a:pPr>
            <a:r>
              <a:rPr lang="ru-RU" dirty="0" smtClean="0"/>
              <a:t>Что мы будем изучать?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0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2646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Гаметогенез - ………….</a:t>
            </a:r>
          </a:p>
          <a:p>
            <a:pPr marL="0" indent="0">
              <a:buNone/>
            </a:pPr>
            <a:r>
              <a:rPr lang="ru-RU" dirty="0" smtClean="0"/>
              <a:t>Сперматогенез - ……….</a:t>
            </a:r>
          </a:p>
          <a:p>
            <a:pPr marL="0" indent="0">
              <a:buNone/>
            </a:pPr>
            <a:r>
              <a:rPr lang="ru-RU" dirty="0" smtClean="0"/>
              <a:t>Овогенез - …………….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562147"/>
            <a:ext cx="47525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Гаметогенез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2708920"/>
            <a:ext cx="38164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Сперматогенез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2708920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Овогенез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167447">
            <a:off x="3293161" y="1522398"/>
            <a:ext cx="1800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721931">
            <a:off x="6265325" y="1580842"/>
            <a:ext cx="192191" cy="1028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-923"/>
            <a:ext cx="5580111" cy="68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96136" y="116632"/>
            <a:ext cx="3168352" cy="64807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en-US" b="1" dirty="0" smtClean="0"/>
              <a:t>n2s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 smtClean="0"/>
              <a:t>2n4s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1n2s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ns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n- </a:t>
            </a:r>
            <a:r>
              <a:rPr lang="ru-RU" sz="2400" dirty="0" smtClean="0"/>
              <a:t>количество хромосом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 – </a:t>
            </a:r>
            <a:r>
              <a:rPr lang="ru-RU" sz="2400" dirty="0" smtClean="0"/>
              <a:t>количество молекул ДНК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50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Стадии </a:t>
            </a:r>
            <a:r>
              <a:rPr lang="ru-RU" sz="4000" b="1" i="1" dirty="0" smtClean="0"/>
              <a:t>гаметогенеза</a:t>
            </a:r>
            <a:endParaRPr lang="ru-RU" sz="40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133857"/>
              </p:ext>
            </p:extLst>
          </p:nvPr>
        </p:nvGraphicFramePr>
        <p:xfrm>
          <a:off x="251520" y="1196975"/>
          <a:ext cx="8435280" cy="410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201416"/>
                <a:gridCol w="1975048"/>
                <a:gridCol w="2242592"/>
              </a:tblGrid>
              <a:tr h="7198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стадии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Способ деления клетки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Особенности развития клеток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мужских           женских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Размножение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Митоз.</a:t>
                      </a:r>
                    </a:p>
                    <a:p>
                      <a:pPr algn="ctr"/>
                      <a:r>
                        <a:rPr lang="ru-RU" b="1" dirty="0" smtClean="0"/>
                        <a:t>Увеличение количества клеток.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 наступлением половой зрелости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 период внутриутробного развития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Рост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Увеличение размеров.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Постоянно.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Ежемесячно.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Созревание.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Мейоз. Конъюгация.</a:t>
                      </a:r>
                    </a:p>
                    <a:p>
                      <a:pPr algn="ctr"/>
                      <a:r>
                        <a:rPr lang="ru-RU" b="1" dirty="0" smtClean="0"/>
                        <a:t>Кроссинговер.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Из одной – 4.</a:t>
                      </a:r>
                    </a:p>
                    <a:p>
                      <a:pPr algn="ctr"/>
                      <a:r>
                        <a:rPr lang="ru-RU" b="1" dirty="0" smtClean="0"/>
                        <a:t>Каждая готова к </a:t>
                      </a:r>
                      <a:r>
                        <a:rPr lang="ru-RU" b="1" baseline="0" dirty="0" smtClean="0"/>
                        <a:t> слиянию.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Только 1 из 4 готова к слиянию.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Формирование.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Приобретение определённой формы и размеров.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Найдите определения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3796146"/>
            <a:ext cx="8229600" cy="23300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Конъюгация - ………</a:t>
            </a:r>
          </a:p>
          <a:p>
            <a:pPr marL="0" indent="0">
              <a:buNone/>
            </a:pPr>
            <a:r>
              <a:rPr lang="ru-RU" dirty="0" smtClean="0"/>
              <a:t>Кроссинговер - ……..</a:t>
            </a:r>
          </a:p>
          <a:p>
            <a:pPr marL="0" indent="0">
              <a:buNone/>
            </a:pPr>
            <a:r>
              <a:rPr lang="ru-RU" dirty="0" smtClean="0"/>
              <a:t>Бивалент - ………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b="15512"/>
          <a:stretch/>
        </p:blipFill>
        <p:spPr bwMode="auto">
          <a:xfrm>
            <a:off x="755576" y="908720"/>
            <a:ext cx="6912768" cy="28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472608" cy="66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9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/>
              <a:t>Проверьте себя: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Гаметогенез…….</a:t>
            </a:r>
          </a:p>
          <a:p>
            <a:pPr marL="0" indent="0">
              <a:buNone/>
            </a:pPr>
            <a:r>
              <a:rPr lang="ru-RU" dirty="0" smtClean="0"/>
              <a:t>Сперматогенез……</a:t>
            </a:r>
          </a:p>
          <a:p>
            <a:pPr marL="0" indent="0">
              <a:buNone/>
            </a:pPr>
            <a:r>
              <a:rPr lang="ru-RU" dirty="0" smtClean="0"/>
              <a:t>Овогенез…….</a:t>
            </a:r>
          </a:p>
          <a:p>
            <a:pPr marL="0" indent="0">
              <a:buNone/>
            </a:pPr>
            <a:r>
              <a:rPr lang="ru-RU" dirty="0" smtClean="0"/>
              <a:t>Конъюгация……</a:t>
            </a:r>
          </a:p>
          <a:p>
            <a:pPr marL="0" indent="0">
              <a:buNone/>
            </a:pPr>
            <a:r>
              <a:rPr lang="ru-RU" dirty="0" smtClean="0"/>
              <a:t>Бивалент……</a:t>
            </a:r>
          </a:p>
          <a:p>
            <a:pPr marL="0" indent="0">
              <a:buNone/>
            </a:pPr>
            <a:r>
              <a:rPr lang="ru-RU" dirty="0" smtClean="0"/>
              <a:t>Кроссинговер……</a:t>
            </a:r>
          </a:p>
          <a:p>
            <a:pPr marL="0" indent="0">
              <a:buNone/>
            </a:pPr>
            <a:r>
              <a:rPr lang="ru-RU" dirty="0" smtClean="0"/>
              <a:t>Мейоз……</a:t>
            </a:r>
          </a:p>
          <a:p>
            <a:pPr marL="0" indent="0">
              <a:buNone/>
            </a:pPr>
            <a:r>
              <a:rPr lang="ru-RU" dirty="0" smtClean="0"/>
              <a:t>Митоз……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1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/>
              <a:t>Проверьте себя: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Решить задачу: </a:t>
            </a:r>
          </a:p>
          <a:p>
            <a:pPr marL="0" indent="0">
              <a:buNone/>
            </a:pPr>
            <a:r>
              <a:rPr lang="ru-RU" dirty="0"/>
              <a:t>Общая масса всех молекул ДНК в 46 хромосомах одной соматической клетки человека составляет около 6•10</a:t>
            </a:r>
            <a:r>
              <a:rPr lang="ru-RU" baseline="30000" dirty="0"/>
              <a:t>−9</a:t>
            </a:r>
            <a:r>
              <a:rPr lang="ru-RU" dirty="0"/>
              <a:t> мг. Определите, чему равна масса всех молекул ДНК в сперматозоиде и в соматической клетке перед началом деления и после его окончания. Ответ </a:t>
            </a:r>
            <a:r>
              <a:rPr lang="ru-RU" dirty="0" smtClean="0"/>
              <a:t>поясните.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332656"/>
            <a:ext cx="4392488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Определите тип и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фазу деления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клетки, изображенной на рисунке.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Какие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процессы происходят в этой фазе?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152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0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/>
          <a:lstStyle/>
          <a:p>
            <a:r>
              <a:rPr lang="ru-RU" b="1" i="1" dirty="0" smtClean="0"/>
              <a:t>Половое размножение </a:t>
            </a:r>
            <a:r>
              <a:rPr lang="ru-RU" b="1" i="1" dirty="0" smtClean="0"/>
              <a:t>организмов.</a:t>
            </a:r>
            <a:br>
              <a:rPr lang="ru-RU" b="1" i="1" dirty="0" smtClean="0"/>
            </a:br>
            <a:r>
              <a:rPr lang="ru-RU" b="1" i="1" dirty="0" smtClean="0"/>
              <a:t>Мейоз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3296" cy="215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96" y="-6308"/>
            <a:ext cx="3272880" cy="21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6308"/>
            <a:ext cx="2969274" cy="21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60648"/>
            <a:ext cx="475252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стадии </a:t>
            </a:r>
            <a:r>
              <a:rPr lang="ru-RU" dirty="0" smtClean="0"/>
              <a:t>гаме-</a:t>
            </a:r>
            <a:r>
              <a:rPr lang="ru-RU" dirty="0" err="1" smtClean="0"/>
              <a:t>тогенеза</a:t>
            </a:r>
            <a:r>
              <a:rPr lang="ru-RU" dirty="0" smtClean="0"/>
              <a:t> </a:t>
            </a:r>
            <a:r>
              <a:rPr lang="ru-RU" dirty="0"/>
              <a:t>обозначены на рисунке буквами А, Б и В?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Какой </a:t>
            </a:r>
            <a:r>
              <a:rPr lang="ru-RU" dirty="0"/>
              <a:t>набор хромосом имеют клетки на каждой из этих стадий?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развитию каких специализированных клеток ведёт этот процесс?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260648"/>
            <a:ext cx="4221171" cy="63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 процессе мейоза происходит</a:t>
            </a:r>
          </a:p>
          <a:p>
            <a:pPr marL="0" indent="0">
              <a:buNone/>
            </a:pPr>
            <a:r>
              <a:rPr lang="ru-RU" dirty="0"/>
              <a:t>  	 1) </a:t>
            </a:r>
            <a:r>
              <a:rPr lang="ru-RU" dirty="0" smtClean="0"/>
              <a:t>деление </a:t>
            </a:r>
            <a:r>
              <a:rPr lang="ru-RU" dirty="0" err="1"/>
              <a:t>эукариотических</a:t>
            </a:r>
            <a:r>
              <a:rPr lang="ru-RU" dirty="0"/>
              <a:t> клеток</a:t>
            </a:r>
          </a:p>
          <a:p>
            <a:pPr marL="0" indent="0">
              <a:buNone/>
            </a:pPr>
            <a:r>
              <a:rPr lang="ru-RU" dirty="0"/>
              <a:t>  	 2) </a:t>
            </a:r>
            <a:r>
              <a:rPr lang="ru-RU" dirty="0" smtClean="0"/>
              <a:t>формирование </a:t>
            </a:r>
            <a:r>
              <a:rPr lang="ru-RU" dirty="0" err="1" smtClean="0"/>
              <a:t>прокариотических</a:t>
            </a:r>
            <a:r>
              <a:rPr lang="ru-RU" dirty="0" smtClean="0"/>
              <a:t> </a:t>
            </a:r>
            <a:r>
              <a:rPr lang="ru-RU" dirty="0"/>
              <a:t>клеток</a:t>
            </a:r>
          </a:p>
          <a:p>
            <a:pPr marL="0" indent="0">
              <a:buNone/>
            </a:pPr>
            <a:r>
              <a:rPr lang="ru-RU" dirty="0"/>
              <a:t>  	 3) 	уменьшение числа хромосом вдвое</a:t>
            </a:r>
          </a:p>
          <a:p>
            <a:pPr marL="0" indent="0">
              <a:buNone/>
            </a:pPr>
            <a:r>
              <a:rPr lang="ru-RU" dirty="0"/>
              <a:t>  	 4) 	сохранение диплоидного набора хромосом</a:t>
            </a:r>
          </a:p>
          <a:p>
            <a:pPr marL="0" indent="0">
              <a:buNone/>
            </a:pPr>
            <a:r>
              <a:rPr lang="ru-RU" dirty="0"/>
              <a:t>  	 5) </a:t>
            </a:r>
            <a:r>
              <a:rPr lang="ru-RU" dirty="0" smtClean="0"/>
              <a:t>образование </a:t>
            </a:r>
            <a:r>
              <a:rPr lang="ru-RU" dirty="0"/>
              <a:t>двух дочерних клеток</a:t>
            </a:r>
          </a:p>
          <a:p>
            <a:pPr marL="0" indent="0">
              <a:buNone/>
            </a:pPr>
            <a:r>
              <a:rPr lang="ru-RU" dirty="0"/>
              <a:t>  	 6) </a:t>
            </a:r>
            <a:r>
              <a:rPr lang="ru-RU" dirty="0" smtClean="0"/>
              <a:t>развитие </a:t>
            </a:r>
            <a:r>
              <a:rPr lang="ru-RU" dirty="0"/>
              <a:t>четырех гаплоидных клеток</a:t>
            </a:r>
          </a:p>
        </p:txBody>
      </p:sp>
    </p:spTree>
    <p:extLst>
      <p:ext uri="{BB962C8B-B14F-4D97-AF65-F5344CB8AC3E}">
        <p14:creationId xmlns:p14="http://schemas.microsoft.com/office/powerpoint/2010/main" val="3614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Установите, в какой последовательности происходят в митозе указанные процессы.</a:t>
            </a:r>
          </a:p>
          <a:p>
            <a:pPr marL="0" indent="0">
              <a:buNone/>
            </a:pPr>
            <a:r>
              <a:rPr lang="ru-RU" dirty="0"/>
              <a:t>  	</a:t>
            </a:r>
          </a:p>
          <a:p>
            <a:pPr marL="0" indent="0">
              <a:buNone/>
            </a:pPr>
            <a:r>
              <a:rPr lang="ru-RU" dirty="0"/>
              <a:t>А) 	хромосомы располагаются по экватору клетки</a:t>
            </a:r>
          </a:p>
          <a:p>
            <a:pPr marL="0" indent="0">
              <a:buNone/>
            </a:pPr>
            <a:r>
              <a:rPr lang="ru-RU" dirty="0"/>
              <a:t>Б) 	хроматиды расходятся к полюсам клетки</a:t>
            </a:r>
          </a:p>
          <a:p>
            <a:pPr marL="0" indent="0">
              <a:buNone/>
            </a:pPr>
            <a:r>
              <a:rPr lang="ru-RU" dirty="0"/>
              <a:t>В) 	образуются две дочерние клетки</a:t>
            </a:r>
          </a:p>
          <a:p>
            <a:pPr marL="0" indent="0">
              <a:buNone/>
            </a:pPr>
            <a:r>
              <a:rPr lang="ru-RU" dirty="0"/>
              <a:t>Г) 	хромосомы </a:t>
            </a:r>
            <a:r>
              <a:rPr lang="ru-RU" dirty="0" err="1"/>
              <a:t>спирализуются</a:t>
            </a:r>
            <a:r>
              <a:rPr lang="ru-RU" dirty="0"/>
              <a:t>, каждая состоит из двух хроматид</a:t>
            </a:r>
          </a:p>
        </p:txBody>
      </p:sp>
    </p:spTree>
    <p:extLst>
      <p:ext uri="{BB962C8B-B14F-4D97-AF65-F5344CB8AC3E}">
        <p14:creationId xmlns:p14="http://schemas.microsoft.com/office/powerpoint/2010/main" val="17506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Диплоидный набор хромосом </a:t>
            </a:r>
            <a:r>
              <a:rPr lang="ru-RU" b="1" dirty="0" smtClean="0"/>
              <a:t>имеют: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1) 	</a:t>
            </a:r>
            <a:r>
              <a:rPr lang="ru-RU" dirty="0" smtClean="0"/>
              <a:t>клетки </a:t>
            </a:r>
            <a:r>
              <a:rPr lang="ru-RU" dirty="0"/>
              <a:t>эпидермиса листьев берёзы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2) 	</a:t>
            </a:r>
            <a:r>
              <a:rPr lang="ru-RU" dirty="0" smtClean="0"/>
              <a:t>клетки </a:t>
            </a:r>
            <a:r>
              <a:rPr lang="ru-RU" dirty="0"/>
              <a:t>кишечника трески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3) 	</a:t>
            </a:r>
            <a:r>
              <a:rPr lang="ru-RU" dirty="0" smtClean="0"/>
              <a:t>женские </a:t>
            </a:r>
            <a:r>
              <a:rPr lang="ru-RU" dirty="0"/>
              <a:t>гаметы цветковых растений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4) 	</a:t>
            </a:r>
            <a:r>
              <a:rPr lang="ru-RU" dirty="0" smtClean="0"/>
              <a:t>мужские </a:t>
            </a:r>
            <a:r>
              <a:rPr lang="ru-RU" dirty="0"/>
              <a:t>гаметы кошки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5) 	</a:t>
            </a:r>
            <a:r>
              <a:rPr lang="ru-RU" dirty="0" smtClean="0"/>
              <a:t>нервные </a:t>
            </a:r>
            <a:r>
              <a:rPr lang="ru-RU" dirty="0"/>
              <a:t>клетки обезьяны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6) 	</a:t>
            </a:r>
            <a:r>
              <a:rPr lang="ru-RU" dirty="0" smtClean="0"/>
              <a:t>кишечная </a:t>
            </a:r>
            <a:r>
              <a:rPr lang="ru-RU" dirty="0"/>
              <a:t>палочка</a:t>
            </a:r>
          </a:p>
        </p:txBody>
      </p:sp>
    </p:spTree>
    <p:extLst>
      <p:ext uri="{BB962C8B-B14F-4D97-AF65-F5344CB8AC3E}">
        <p14:creationId xmlns:p14="http://schemas.microsoft.com/office/powerpoint/2010/main" val="30429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Какие процессы происходят в профазе первого деления мейоза?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1) 	</a:t>
            </a:r>
            <a:r>
              <a:rPr lang="ru-RU" dirty="0" smtClean="0"/>
              <a:t>образование </a:t>
            </a:r>
            <a:r>
              <a:rPr lang="ru-RU" dirty="0"/>
              <a:t>двух ядер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2) </a:t>
            </a:r>
            <a:r>
              <a:rPr lang="ru-RU" dirty="0" smtClean="0"/>
              <a:t>расхождение </a:t>
            </a:r>
            <a:r>
              <a:rPr lang="ru-RU" dirty="0"/>
              <a:t>гомологичных хромосом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3) 	</a:t>
            </a:r>
            <a:r>
              <a:rPr lang="ru-RU" dirty="0" smtClean="0"/>
              <a:t>образование </a:t>
            </a:r>
            <a:r>
              <a:rPr lang="ru-RU" dirty="0"/>
              <a:t>метафазной пластинки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4) 	</a:t>
            </a:r>
            <a:r>
              <a:rPr lang="ru-RU" dirty="0" smtClean="0"/>
              <a:t>сближение </a:t>
            </a:r>
            <a:r>
              <a:rPr lang="ru-RU" dirty="0"/>
              <a:t>гомологичных хромосом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5) </a:t>
            </a:r>
            <a:r>
              <a:rPr lang="ru-RU" dirty="0" smtClean="0"/>
              <a:t>обмен </a:t>
            </a:r>
            <a:r>
              <a:rPr lang="ru-RU" dirty="0"/>
              <a:t>участками гомологичных хромосом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6) 	</a:t>
            </a:r>
            <a:r>
              <a:rPr lang="ru-RU" dirty="0" err="1" smtClean="0"/>
              <a:t>спирализация</a:t>
            </a:r>
            <a:r>
              <a:rPr lang="ru-RU" dirty="0" smtClean="0"/>
              <a:t> </a:t>
            </a:r>
            <a:r>
              <a:rPr lang="ru-RU" dirty="0"/>
              <a:t>хромосом</a:t>
            </a:r>
          </a:p>
        </p:txBody>
      </p:sp>
    </p:spTree>
    <p:extLst>
      <p:ext uri="{BB962C8B-B14F-4D97-AF65-F5344CB8AC3E}">
        <p14:creationId xmlns:p14="http://schemas.microsoft.com/office/powerpoint/2010/main" val="19882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http://photo-journal.by/Media/Default/journal/2014/3/28_wild_babies/10.jpeg</a:t>
            </a:r>
            <a:r>
              <a:rPr lang="ru-RU" sz="1400" dirty="0" smtClean="0"/>
              <a:t> - слониха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http://fototelegraf.ru/wp-content/uploads/2011/09/detenyshi-zveryei-12.jpg</a:t>
            </a:r>
            <a:r>
              <a:rPr lang="ru-RU" sz="1400" dirty="0" smtClean="0"/>
              <a:t> - крокодил</a:t>
            </a:r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http://newsinphoto.ru/wp-content/uploads/2011/06/%D0%BE%D1%82%D1%86%D1%8B-7.jpg</a:t>
            </a:r>
            <a:r>
              <a:rPr lang="ru-RU" sz="1400" dirty="0" smtClean="0"/>
              <a:t> – лягушка</a:t>
            </a:r>
          </a:p>
          <a:p>
            <a:pPr marL="0" indent="0">
              <a:buNone/>
            </a:pPr>
            <a:r>
              <a:rPr lang="en-US" sz="1400" dirty="0" smtClean="0">
                <a:hlinkClick r:id="rId5"/>
              </a:rPr>
              <a:t>http://pixel.in.ua/wp-content/uploads/2015/12/simjyv_3.jpg</a:t>
            </a:r>
            <a:r>
              <a:rPr lang="ru-RU" sz="1400" dirty="0" smtClean="0"/>
              <a:t> - грызуны</a:t>
            </a:r>
          </a:p>
          <a:p>
            <a:pPr marL="0" indent="0">
              <a:buNone/>
            </a:pPr>
            <a:r>
              <a:rPr lang="en-US" sz="1400" dirty="0" smtClean="0">
                <a:hlinkClick r:id="rId6"/>
              </a:rPr>
              <a:t>http://mamabee.com/wp-content/uploads/2014/09/bear.jpeg</a:t>
            </a:r>
            <a:r>
              <a:rPr lang="ru-RU" sz="1400" dirty="0" smtClean="0"/>
              <a:t> - медведи</a:t>
            </a:r>
          </a:p>
          <a:p>
            <a:pPr marL="0" indent="0">
              <a:buNone/>
            </a:pPr>
            <a:r>
              <a:rPr lang="en-US" sz="1400" dirty="0" smtClean="0">
                <a:hlinkClick r:id="rId7"/>
              </a:rPr>
              <a:t>http://www.zooblog.ru/uploads/posts/2013-01/1357771589_mamy-i-detenyshi-10.jpg</a:t>
            </a:r>
            <a:r>
              <a:rPr lang="ru-RU" sz="1400" dirty="0" smtClean="0"/>
              <a:t> - утка</a:t>
            </a:r>
          </a:p>
          <a:p>
            <a:pPr marL="0" indent="0">
              <a:buNone/>
            </a:pPr>
            <a:r>
              <a:rPr lang="en-US" sz="1400" dirty="0" smtClean="0">
                <a:hlinkClick r:id="rId8"/>
              </a:rPr>
              <a:t>http://images.myshared.ru/6/591835/slide_12.jpg</a:t>
            </a:r>
            <a:r>
              <a:rPr lang="ru-RU" sz="1400" dirty="0" smtClean="0"/>
              <a:t> - половые железы</a:t>
            </a:r>
          </a:p>
          <a:p>
            <a:pPr marL="0" indent="0">
              <a:buNone/>
            </a:pPr>
            <a:r>
              <a:rPr lang="en-US" sz="1400" dirty="0" smtClean="0">
                <a:hlinkClick r:id="rId9"/>
              </a:rPr>
              <a:t>http://cdn.bolshoyvopros.ru/files/users/images/ff/58/ff586696be124407b8442587d615799b.jpg</a:t>
            </a:r>
            <a:r>
              <a:rPr lang="ru-RU" sz="1400" dirty="0" smtClean="0"/>
              <a:t> - сперматозоид и яйцеклетка</a:t>
            </a:r>
          </a:p>
          <a:p>
            <a:pPr marL="0" indent="0">
              <a:buNone/>
            </a:pPr>
            <a:r>
              <a:rPr lang="en-US" sz="1400" dirty="0" smtClean="0">
                <a:hlinkClick r:id="rId10"/>
              </a:rPr>
              <a:t>http://fitonatural.ru/wp-content/uploads/2013/01/Polovaya-sistema2.jpg</a:t>
            </a:r>
            <a:r>
              <a:rPr lang="ru-RU" sz="1400" dirty="0" smtClean="0"/>
              <a:t> - гаметы</a:t>
            </a:r>
          </a:p>
          <a:p>
            <a:pPr marL="0" indent="0">
              <a:buNone/>
            </a:pPr>
            <a:r>
              <a:rPr lang="en-US" sz="1400" dirty="0" smtClean="0">
                <a:hlinkClick r:id="rId11"/>
              </a:rPr>
              <a:t>https://abmortitua.xyz/wp-content/uploads/1f6c365a7c006d72b9ef1d571736197b.jpg</a:t>
            </a:r>
            <a:r>
              <a:rPr lang="ru-RU" sz="1400" dirty="0" smtClean="0"/>
              <a:t> - виды сперматозоидов</a:t>
            </a:r>
          </a:p>
          <a:p>
            <a:pPr marL="0" indent="0">
              <a:buNone/>
            </a:pPr>
            <a:r>
              <a:rPr lang="en-US" sz="1400" dirty="0" smtClean="0">
                <a:hlinkClick r:id="rId12"/>
              </a:rPr>
              <a:t>http://konspekta.net/studopediainfo/baza4/2782791619536.files/image002.jpg</a:t>
            </a:r>
            <a:r>
              <a:rPr lang="ru-RU" sz="1400" dirty="0" smtClean="0">
                <a:hlinkClick r:id="rId12"/>
              </a:rPr>
              <a:t>-</a:t>
            </a:r>
            <a:r>
              <a:rPr lang="ru-RU" sz="1400" dirty="0" smtClean="0"/>
              <a:t>  схема гаметогенеза</a:t>
            </a:r>
          </a:p>
          <a:p>
            <a:pPr marL="0" indent="0">
              <a:buNone/>
            </a:pPr>
            <a:r>
              <a:rPr lang="en-US" sz="1400" dirty="0" smtClean="0">
                <a:hlinkClick r:id="rId13"/>
              </a:rPr>
              <a:t>http://cdn01.ru/files/users/images/58/f6/58f643bfbae33d0673640eefda663092.jpg</a:t>
            </a:r>
            <a:r>
              <a:rPr lang="ru-RU" sz="1400" dirty="0" smtClean="0"/>
              <a:t> - схема конъюгации и кроссинговера</a:t>
            </a:r>
          </a:p>
          <a:p>
            <a:pPr marL="0" indent="0">
              <a:buNone/>
            </a:pPr>
            <a:r>
              <a:rPr lang="en-US" sz="1400" dirty="0" smtClean="0">
                <a:hlinkClick r:id="rId14"/>
              </a:rPr>
              <a:t>http://5biologiya.net/datas/biologija/Nasledstvennost-v-ontogeneze/0009-009-Oplodotvorenie.jpg</a:t>
            </a:r>
            <a:r>
              <a:rPr lang="ru-RU" sz="1400" dirty="0" smtClean="0"/>
              <a:t> - оплодотворение </a:t>
            </a:r>
            <a:r>
              <a:rPr lang="ru-RU" sz="1400" dirty="0" smtClean="0"/>
              <a:t>яйцеклетки</a:t>
            </a:r>
          </a:p>
          <a:p>
            <a:pPr marL="0" indent="0">
              <a:buNone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blgy.ru/images/biology10/pic19.png</a:t>
            </a:r>
            <a:r>
              <a:rPr lang="ru-RU" sz="1400" dirty="0" smtClean="0"/>
              <a:t> - схема мейоза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900igr.net/up/datas/181871/017.jpg</a:t>
            </a:r>
            <a:r>
              <a:rPr lang="ru-RU" sz="1400" dirty="0" smtClean="0"/>
              <a:t> - результат митоза и мейоза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89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73016"/>
            <a:ext cx="4176464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Почему половое размножение является ведущей формой размножения в органическом мире?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61" y="50155"/>
            <a:ext cx="4995799" cy="333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"/>
          <a:stretch/>
        </p:blipFill>
        <p:spPr bwMode="auto">
          <a:xfrm>
            <a:off x="0" y="29034"/>
            <a:ext cx="4513943" cy="337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7" y="3380686"/>
            <a:ext cx="4581383" cy="347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1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864096"/>
          </a:xfrm>
        </p:spPr>
        <p:txBody>
          <a:bodyPr/>
          <a:lstStyle/>
          <a:p>
            <a:r>
              <a:rPr lang="ru-RU" b="1" i="1" dirty="0" smtClean="0"/>
              <a:t>Заполните схему:</a:t>
            </a:r>
            <a:endParaRPr lang="ru-RU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Генотип потомства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Если затрудняетесь, воспользуйтесь тестом учебника на с. 150, первый абзац.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1340768"/>
            <a:ext cx="39604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068960"/>
            <a:ext cx="28803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3068960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Новая комбинация генов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336196" y="2255168"/>
            <a:ext cx="45719" cy="669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671900" y="3537012"/>
            <a:ext cx="118813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059832" y="1797968"/>
            <a:ext cx="120613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Проверьте правильность схемы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Является ли  половое размножение крупнейшим ароморфозом </a:t>
            </a:r>
            <a:r>
              <a:rPr lang="ru-RU" b="1" dirty="0" smtClean="0"/>
              <a:t> в </a:t>
            </a:r>
            <a:r>
              <a:rPr lang="ru-RU" b="1" dirty="0" smtClean="0"/>
              <a:t>органическом мире?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4413"/>
            <a:ext cx="24018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27" y="2809359"/>
            <a:ext cx="3627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41" y="1460332"/>
            <a:ext cx="1238250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78" y="2012557"/>
            <a:ext cx="109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75" y="3218140"/>
            <a:ext cx="1212850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768625" y="1115881"/>
            <a:ext cx="3806707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Объединение генов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47724"/>
            <a:ext cx="2736304" cy="1069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Повышение приспособленности к условиям среды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073" y="188640"/>
            <a:ext cx="4018415" cy="64807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общего и что различного между мужскими и женскими гаметами?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3" r="6003"/>
          <a:stretch/>
        </p:blipFill>
        <p:spPr bwMode="auto">
          <a:xfrm>
            <a:off x="0" y="-6571"/>
            <a:ext cx="494607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Строение половых клеток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548330"/>
              </p:ext>
            </p:extLst>
          </p:nvPr>
        </p:nvGraphicFramePr>
        <p:xfrm>
          <a:off x="467544" y="1052736"/>
          <a:ext cx="8229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Сперматозоид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Яйцеклетка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1. Имеет головку, шейку, хвостик.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1. Округлая.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Мелкий.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Крупная.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Подвижный.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Неподвижная.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4.Нет запаса питательных веществ.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Большой запас питательных    веществ.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5. Образуются в огромном количестве в семенниках.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5. Образуется в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меньшем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количестве в яичниках.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Содержат одинарный набор хромосом.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7"/>
          <a:stretch/>
        </p:blipFill>
        <p:spPr bwMode="auto">
          <a:xfrm>
            <a:off x="1763688" y="4523362"/>
            <a:ext cx="56898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8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0"/>
            <a:ext cx="9144000" cy="684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489</Words>
  <Application>Microsoft Office PowerPoint</Application>
  <PresentationFormat>Экран (4:3)</PresentationFormat>
  <Paragraphs>161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Половое размножение организмов. Мейоз</vt:lpstr>
      <vt:lpstr>Презентация PowerPoint</vt:lpstr>
      <vt:lpstr>Заполните схему:</vt:lpstr>
      <vt:lpstr>Проверьте правильность схемы</vt:lpstr>
      <vt:lpstr>Презентация PowerPoint</vt:lpstr>
      <vt:lpstr>Презентация PowerPoint</vt:lpstr>
      <vt:lpstr>Строение половых клеток</vt:lpstr>
      <vt:lpstr>Презентация PowerPoint</vt:lpstr>
      <vt:lpstr>Презентация PowerPoint</vt:lpstr>
      <vt:lpstr>Презентация PowerPoint</vt:lpstr>
      <vt:lpstr>Стадии гаметогенеза</vt:lpstr>
      <vt:lpstr>Найдите определения</vt:lpstr>
      <vt:lpstr>Презентация PowerPoint</vt:lpstr>
      <vt:lpstr>Презентация PowerPoint</vt:lpstr>
      <vt:lpstr>Презентация PowerPoint</vt:lpstr>
      <vt:lpstr>Проверьте себя:</vt:lpstr>
      <vt:lpstr>Проверьте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Половое размножение организмов</dc:title>
  <dc:creator>user</dc:creator>
  <cp:lastModifiedBy>user</cp:lastModifiedBy>
  <cp:revision>36</cp:revision>
  <dcterms:created xsi:type="dcterms:W3CDTF">2017-01-22T09:26:35Z</dcterms:created>
  <dcterms:modified xsi:type="dcterms:W3CDTF">2017-01-24T15:45:31Z</dcterms:modified>
</cp:coreProperties>
</file>