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5" r:id="rId6"/>
    <p:sldId id="260" r:id="rId7"/>
    <p:sldId id="266" r:id="rId8"/>
    <p:sldId id="268" r:id="rId9"/>
    <p:sldId id="278" r:id="rId10"/>
    <p:sldId id="267" r:id="rId11"/>
    <p:sldId id="271" r:id="rId12"/>
    <p:sldId id="270" r:id="rId13"/>
    <p:sldId id="279" r:id="rId14"/>
    <p:sldId id="273" r:id="rId15"/>
    <p:sldId id="274" r:id="rId16"/>
    <p:sldId id="275" r:id="rId17"/>
    <p:sldId id="269" r:id="rId18"/>
    <p:sldId id="27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4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613ABA16-FCA6-40BF-A107-C0B3E08DC3DF}" type="datetimeFigureOut">
              <a:rPr lang="ru-RU" smtClean="0"/>
              <a:pPr/>
              <a:t>20.11.2012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779FB6F-724C-4AE4-9D15-73FEC6984D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gif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images.yandex.ru/search?p=52&amp;ed=1&amp;text=%D0%BF%D0%B0%D0%BC%D1%8F%D1%82%D0%BA%D0%B0%20%D0%B4%D0%BB%D1%8F%20%D1%80%D0%BE%D0%B4%D0%B8%D1%82%D0%B5%D0%BB%D0%B5%D0%B9%20%D0%B2%20%D0%BD%D0%B0%D1%87%D0%B0%D0%BB%D1%8C%D0%BD%D0%BE%D0%B9%20%D1%88%D0%BA%D0%BE%D0%BB%D0%B5&amp;spsite=fake-035-26950.ru&amp;img_url=s005.radikal.ru/i211/1002/e7/220a06c26b20.jpg&amp;rpt=simage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571612"/>
            <a:ext cx="7772400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ПРОБЛЕМЫ АДАПТАЦИИ ПЕРВОКЛАССНИКОВ В ШКОЛЕ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57488" y="5286388"/>
            <a:ext cx="60722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/>
              <a:t>Презентацию подготовила педагог-психолог  Охлопкова Х.Х.</a:t>
            </a:r>
            <a:endParaRPr lang="ru-RU" sz="2000" dirty="0"/>
          </a:p>
        </p:txBody>
      </p:sp>
      <p:pic>
        <p:nvPicPr>
          <p:cNvPr id="5" name="Picture 3" descr="D:\My private\картинки\ШКОЛА. 1 СЕНТЯБРЯ (АНИМАЦИИ и КАРТИНКИ)\УЧИТЕЛЬ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4643446"/>
            <a:ext cx="892175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FAM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0"/>
            <a:ext cx="2133600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1428736"/>
          <a:ext cx="8143875" cy="4732020"/>
        </p:xfrm>
        <a:graphic>
          <a:graphicData uri="http://schemas.openxmlformats.org/drawingml/2006/table">
            <a:tbl>
              <a:tblPr/>
              <a:tblGrid>
                <a:gridCol w="1357312"/>
                <a:gridCol w="6786563"/>
              </a:tblGrid>
              <a:tr h="857250">
                <a:tc>
                  <a:txBody>
                    <a:bodyPr/>
                    <a:lstStyle/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Уровни адаптации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Содержание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30638">
                <a:tc>
                  <a:txBody>
                    <a:bodyPr/>
                    <a:lstStyle/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Высокий уровень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Первоклассник положительно относится к школе. Предъявляемые требования воспринимает адекватно.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Учебный материал усваивает легко, глубоко и полно, успешно решает усложненные задачи.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Прилежен, внимательно слушает указания и объяснения учителя. Выполняет поручения без внешнего контроля.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Проявляет большой интерес к самостоятельной учебной работе (всегда готовится ко всем урокам).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Общественные поручения выполняет охотно и добросовестно.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Занимает в классе благоприятное статусное положение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928662" y="571481"/>
            <a:ext cx="764386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Три уровня адаптации детей к школе: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527" y="642918"/>
          <a:ext cx="8072439" cy="5214974"/>
        </p:xfrm>
        <a:graphic>
          <a:graphicData uri="http://schemas.openxmlformats.org/drawingml/2006/table">
            <a:tbl>
              <a:tblPr/>
              <a:tblGrid>
                <a:gridCol w="1467716"/>
                <a:gridCol w="6604723"/>
              </a:tblGrid>
              <a:tr h="5214974">
                <a:tc>
                  <a:txBody>
                    <a:bodyPr/>
                    <a:lstStyle/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Средний уровень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</a:t>
                      </a: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Первоклассник положительно относится к школе, ее посещение не вызывает отрицательных переживаний.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Понимает учебный материал, если учитель объясняет его подробно и наглядно.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Усваивает основное содержание учебных программ.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Самостоятельно решает типовые задачи.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Сосредоточен и внимателен при выполнении заданий, поручений, указаний взрослого, но при условии контроля с его стороны.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Общественные поручения выполняет добросовестно.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Дружит со многими одноклассниками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655" y="428604"/>
          <a:ext cx="8358187" cy="6094413"/>
        </p:xfrm>
        <a:graphic>
          <a:graphicData uri="http://schemas.openxmlformats.org/drawingml/2006/table">
            <a:tbl>
              <a:tblPr/>
              <a:tblGrid>
                <a:gridCol w="1357312"/>
                <a:gridCol w="7000875"/>
              </a:tblGrid>
              <a:tr h="6094413">
                <a:tc>
                  <a:txBody>
                    <a:bodyPr/>
                    <a:lstStyle/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Низкий </a:t>
                      </a:r>
                      <a:b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</a:b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уровень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142875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 </a:t>
                      </a:r>
                      <a:endParaRPr kumimoji="0" lang="ru-RU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9525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Первоклассник отрицательно или индифферентно        относится к школе.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Нередко жалуется на здоровье, у него доминирует подавленное настроение.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Наблюдаются нарушения дисциплины.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Объясняемый учителем материал усваивает фрагментарно.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Самостоятельная работа с учебником затруднена.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При выполнении самостоятельных учебных заданий не проявляет интереса.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К урокам готовится нерегулярно. Для того чтобы он начал заниматься, необходимы постоянный контроль: систематические напоминания, побуждения со стороны учителя и родителей.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Общественные поручения выполняет под контролем, без особого желания.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142875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984807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- Пассивен, близких друзей не имеет. Знает по именам и фамилиям лишь часть одноклассников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984807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9525" marR="9525" marT="9525" marB="9525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05156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Тестирование родителей с целью коррекции в дальнейшей работе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4" y="1785926"/>
          <a:ext cx="8143932" cy="4634866"/>
        </p:xfrm>
        <a:graphic>
          <a:graphicData uri="http://schemas.openxmlformats.org/drawingml/2006/table">
            <a:tbl>
              <a:tblPr/>
              <a:tblGrid>
                <a:gridCol w="4071575"/>
                <a:gridCol w="4072357"/>
              </a:tblGrid>
              <a:tr h="42862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Ребёнок очень охотно идёт в школу.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Совсем неохотно.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Очень охотно принимает распорядок школы.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Совсем не принимает.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Очень сильно переживает учебные успехи.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Совсем не переживает.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47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Очень горячо делится школьными впечатлениями.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Совсем не делится.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Преобладают положительные впечатления.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Преобладают отрицательные впечатления.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  <a:cs typeface="Times New Roman"/>
                        </a:rPr>
                        <a:t>Самостоятельно выполняет учебные задания.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Справляется с помощью взрослых.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78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Очень часто жалуется на одноклассников.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  <a:cs typeface="Times New Roman"/>
                        </a:rPr>
                        <a:t>Совсем не жалуется на одноклассников.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62585" y="1428736"/>
            <a:ext cx="24952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(Отметьте нужное «+»)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D:\My private\картинки\Звонок\звонок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4000504"/>
            <a:ext cx="2285987" cy="228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642910" y="2500306"/>
            <a:ext cx="8001056" cy="191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Когда уместна тревога?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  <a:p>
            <a:pPr eaLnBrk="0" hangingPunct="0">
              <a:defRPr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6" name="Picture 4" descr="92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428604"/>
            <a:ext cx="13271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357166"/>
          <a:ext cx="8358246" cy="6169265"/>
        </p:xfrm>
        <a:graphic>
          <a:graphicData uri="http://schemas.openxmlformats.org/drawingml/2006/table">
            <a:tbl>
              <a:tblPr/>
              <a:tblGrid>
                <a:gridCol w="3665897"/>
                <a:gridCol w="4692349"/>
              </a:tblGrid>
              <a:tr h="347196">
                <a:tc>
                  <a:txBody>
                    <a:bodyPr/>
                    <a:lstStyle/>
                    <a:p>
                      <a:pPr marL="0" marR="0" lvl="0" indent="53975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 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Обычно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53975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Опасно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2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       Снижается первоначально непосредственный интерес к школе, занятиям.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Полное отсутствие интереса к учёбе, вялость и безынициативность.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029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Начинает время от времени говорить, что учиться надоело (особенно в конце недели и четверти), но активно интересуется всем остальным.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Ничего не интересно, безразличие  ко всему, даже к играм, если они требуют хоть какого-то напряжения.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51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Радуется, когда не надо делать домашнее задание.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Делает уроки только «из-под палки».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40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Время от времени хочет остаться дома, пропустить уроки.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Нежелание ходить в школу и вообще учиться выражается  постоянно и открыто в формах активного протеста, либо симптомами болезней,  которые  кончаются сразу после того, как разрешат остаться дома.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3327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F6228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Иногда выражает недовольство учителем или опасения по его поводу.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4F6228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Очень не любит или боится учителя, испытывает по отношению к нему страх, бессилие или агрессию.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7429">
                <a:tc gridSpan="2"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Вывод: </a:t>
                      </a:r>
                      <a:r>
                        <a:rPr kumimoji="0" lang="ru-RU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Calibri" pitchFamily="34" charset="0"/>
                          <a:cs typeface="Times New Roman" pitchFamily="18" charset="0"/>
                        </a:rPr>
                        <a:t>беспокоиться нужно тогда, когда нежелание учиться является устойчивым, выражается активно, отражает основное отношение ребёнка к школе.</a:t>
                      </a:r>
                      <a:endParaRPr kumimoji="0" lang="ru-RU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70C0"/>
                        </a:solidFill>
                        <a:effectLst/>
                        <a:latin typeface="Calibri" pitchFamily="34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7329" marR="47329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500034" y="1000108"/>
          <a:ext cx="8143932" cy="5521163"/>
        </p:xfrm>
        <a:graphic>
          <a:graphicData uri="http://schemas.openxmlformats.org/drawingml/2006/table">
            <a:tbl>
              <a:tblPr/>
              <a:tblGrid>
                <a:gridCol w="2714372"/>
                <a:gridCol w="2714372"/>
                <a:gridCol w="2715188"/>
              </a:tblGrid>
              <a:tr h="227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Форма </a:t>
                      </a:r>
                      <a:r>
                        <a:rPr lang="ru-RU" sz="1400" b="1" dirty="0" err="1">
                          <a:latin typeface="Times New Roman"/>
                          <a:ea typeface="Calibri"/>
                          <a:cs typeface="Times New Roman"/>
                        </a:rPr>
                        <a:t>дезадаптации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Причины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Calibri"/>
                          <a:cs typeface="Times New Roman"/>
                        </a:rPr>
                        <a:t>Чем могут помочь родители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5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Неприспособленность к предметной стороне учебной деятельности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Недостаточное интеллектуальное и психомоторное развитие ребенка, отсутствие помощи и внимания со стороны родителей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Calibri"/>
                          <a:cs typeface="Times New Roman"/>
                        </a:rPr>
                        <a:t>Развивать интерес к учебе через игру. Оказать поддержку в “зоне ближайшего развития”</a:t>
                      </a:r>
                      <a:endParaRPr lang="ru-RU" sz="1200" b="1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3254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Неспособность произвольно управлять своим поведением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Неправильное воспитание в семье (отсутствие внешних норм, ограничений)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Поддерживать доброжелательное отношение к окружающим.Закреплять нормы и ограничения.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69441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Calibri"/>
                          <a:cs typeface="Times New Roman"/>
                        </a:rPr>
                        <a:t>Неспособность принять темп школьной жизни (особенно у самотически ослабленных детей с ослабленным типом нервной системы)</a:t>
                      </a:r>
                      <a:endParaRPr lang="ru-RU" sz="1200" b="1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Неправильное воспитание в семье или игнорирование взрослыми индивидуальных особенностей	. 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Развивать волю. Применять рисование, конструирование, которые помогают развивать внимание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9533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Calibri"/>
                          <a:cs typeface="Times New Roman"/>
                        </a:rPr>
                        <a:t>Школьный невроз, “фобия школы”,- неумение разрешить противоречие между семейными и школьными “мы”</a:t>
                      </a:r>
                      <a:endParaRPr lang="ru-RU" sz="1200" b="1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>
                          <a:latin typeface="Times New Roman"/>
                          <a:ea typeface="Calibri"/>
                          <a:cs typeface="Times New Roman"/>
                        </a:rPr>
                        <a:t>Ребенок не может выйти за пределы семейной общности –семья не выпускает его (чаще это у детей, родители которых бессознательно используют их для решения своих проблем)</a:t>
                      </a:r>
                      <a:endParaRPr lang="ru-RU" sz="1200" b="1" i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latin typeface="Times New Roman"/>
                          <a:ea typeface="Calibri"/>
                          <a:cs typeface="Times New Roman"/>
                        </a:rPr>
                        <a:t>Всячески украшать в сознании ребёнка образ школы, не говорить плохо о школе, участвовать в школьных делах</a:t>
                      </a:r>
                      <a:endParaRPr lang="ru-RU" sz="1200" b="1" i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7618" marR="5761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357166"/>
            <a:ext cx="827983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Проявление школьной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дезадаптации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 у младших школьников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 txBox="1">
            <a:spLocks noGrp="1" noChangeArrowheads="1"/>
          </p:cNvSpPr>
          <p:nvPr>
            <p:ph type="title"/>
          </p:nvPr>
        </p:nvSpPr>
        <p:spPr bwMode="auto">
          <a:xfrm>
            <a:off x="500034" y="500042"/>
            <a:ext cx="81838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  <a:latin typeface="Monotype Corsiva" pitchFamily="66" charset="0"/>
              </a:rPr>
              <a:t>Каждый день интересоваться школьными событиями.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00034" y="1857364"/>
            <a:ext cx="8183562" cy="346248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 smtClean="0">
                <a:solidFill>
                  <a:srgbClr val="0070C0"/>
                </a:solidFill>
                <a:latin typeface="Monotype Corsiva" pitchFamily="66" charset="0"/>
              </a:rPr>
              <a:t>Что </a:t>
            </a: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сегодня было самое интересное?,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Чему</a:t>
            </a:r>
            <a:r>
              <a:rPr lang="ru-RU" sz="3600" b="1" dirty="0">
                <a:solidFill>
                  <a:srgbClr val="0070C0"/>
                </a:solidFill>
                <a:latin typeface="Monotype Corsiva" pitchFamily="66" charset="0"/>
              </a:rPr>
              <a:t> вы </a:t>
            </a: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учились на уроке чтения?,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Что веселого было на уроке физкультуры?,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В какие игры вы играли?,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Чем вас кормили сегодня в столовой</a:t>
            </a:r>
            <a:r>
              <a:rPr lang="ru-RU" sz="3600" b="1" i="1" dirty="0" smtClean="0">
                <a:solidFill>
                  <a:srgbClr val="0070C0"/>
                </a:solidFill>
                <a:latin typeface="Monotype Corsiva" pitchFamily="66" charset="0"/>
              </a:rPr>
              <a:t>?</a:t>
            </a:r>
            <a:endParaRPr lang="ru-RU" sz="3600" b="1" i="1" dirty="0">
              <a:solidFill>
                <a:srgbClr val="0070C0"/>
              </a:solidFill>
              <a:latin typeface="Monotype Corsiva" pitchFamily="66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С кем ты подружился</a:t>
            </a:r>
            <a:r>
              <a:rPr lang="ru-RU" sz="3600" b="1" dirty="0">
                <a:solidFill>
                  <a:srgbClr val="0070C0"/>
                </a:solidFill>
                <a:latin typeface="Monotype Corsiva" pitchFamily="66" charset="0"/>
              </a:rPr>
              <a:t> в </a:t>
            </a:r>
            <a:r>
              <a:rPr lang="ru-RU" sz="3600" b="1" i="1" dirty="0">
                <a:solidFill>
                  <a:srgbClr val="0070C0"/>
                </a:solidFill>
                <a:latin typeface="Monotype Corsiva" pitchFamily="66" charset="0"/>
              </a:rPr>
              <a:t>классе?</a:t>
            </a:r>
            <a:endParaRPr lang="ru-RU" sz="3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  <p:pic>
        <p:nvPicPr>
          <p:cNvPr id="7" name="Picture 8" descr="j028038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72330" y="4429132"/>
            <a:ext cx="1857375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214282" y="0"/>
            <a:ext cx="316625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itchFamily="66" charset="0"/>
                <a:ea typeface="Times New Roman" pitchFamily="18" charset="0"/>
                <a:cs typeface="Times New Roman" pitchFamily="18" charset="0"/>
              </a:rPr>
              <a:t>Советы родителям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D:\My private\Презентации. Шаблоны 2\оформление презентаций\рамочки\94-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20638"/>
            <a:ext cx="9144000" cy="6899276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pic>
        <p:nvPicPr>
          <p:cNvPr id="40962" name="Picture 2" descr="D:\My private\картинки\Звонок\звонок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3" y="714375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2" descr="D:\My private\картинки\ШКОЛА. 1 СЕНТЯБРЯ (АНИМАЦИИ и КАРТИНКИ)\БОЛЬШОЕ СПАСИБО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25" y="1143000"/>
            <a:ext cx="540543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428728" y="4786322"/>
            <a:ext cx="6357982" cy="646331"/>
          </a:xfrm>
          <a:prstGeom prst="rect">
            <a:avLst/>
          </a:prstGeom>
          <a:noFill/>
        </p:spPr>
        <p:txBody>
          <a:bodyPr>
            <a:prstTxWarp prst="textWave4">
              <a:avLst/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за сотрудничество!</a:t>
            </a:r>
            <a:endParaRPr lang="ru-RU" sz="3600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2143116"/>
            <a:ext cx="8183880" cy="3891924"/>
          </a:xfrm>
        </p:spPr>
        <p:txBody>
          <a:bodyPr>
            <a:normAutofit fontScale="90000"/>
          </a:bodyPr>
          <a:lstStyle/>
          <a:p>
            <a:pPr indent="539750" algn="ctr">
              <a:defRPr/>
            </a:pPr>
            <a:r>
              <a:rPr lang="ru-RU" sz="48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Педагогика должна стать наукой для всех – и для учителей, и для родителей.</a:t>
            </a:r>
            <a:br>
              <a:rPr lang="ru-RU" sz="48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4800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                            </a:t>
            </a:r>
            <a:r>
              <a:rPr lang="ru-RU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itchFamily="34" charset="0"/>
                <a:ea typeface="Times New Roman" pitchFamily="18" charset="0"/>
              </a:rPr>
              <a:t>В.А.Сухомлинский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D:\My private\картинки\Школа\school\C41-17 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500042"/>
            <a:ext cx="3133725" cy="1824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71821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rcRect b="25627"/>
          <a:stretch>
            <a:fillRect/>
          </a:stretch>
        </p:blipFill>
        <p:spPr bwMode="auto">
          <a:xfrm>
            <a:off x="332311" y="642918"/>
            <a:ext cx="8525969" cy="461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My private\картинки\анимашки украшения\blest12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2989851"/>
            <a:ext cx="3429024" cy="186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500034" y="5500702"/>
            <a:ext cx="8183880" cy="962966"/>
          </a:xfrm>
          <a:prstGeom prst="rect">
            <a:avLst/>
          </a:prstGeom>
          <a:noFill/>
        </p:spPr>
        <p:txBody>
          <a:bodyPr>
            <a:prstTxWarp prst="textDeflateBottom">
              <a:avLst/>
            </a:prstTxWarp>
            <a:spAutoFit/>
            <a:scene3d>
              <a:camera prst="obliqueBottomLeft"/>
              <a:lightRig rig="threePt" dir="t"/>
            </a:scene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Радуга чувств</a:t>
            </a:r>
            <a:endParaRPr lang="ru-RU" sz="3200" b="1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8183880" cy="10515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Что такое школьная адаптация?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71612"/>
            <a:ext cx="8183880" cy="4187952"/>
          </a:xfrm>
        </p:spPr>
        <p:txBody>
          <a:bodyPr>
            <a:normAutofit/>
          </a:bodyPr>
          <a:lstStyle/>
          <a:p>
            <a:pPr marL="3175" indent="446088" algn="just">
              <a:buNone/>
            </a:pPr>
            <a:r>
              <a:rPr lang="ru-RU" dirty="0" smtClean="0">
                <a:latin typeface="Monotype Corsiva" pitchFamily="66" charset="0"/>
              </a:rPr>
              <a:t>Адаптация - привыкание, “вписывание” человека в какую – то среду. Противоположностью ей является </a:t>
            </a:r>
            <a:r>
              <a:rPr lang="ru-RU" dirty="0" err="1" smtClean="0">
                <a:latin typeface="Monotype Corsiva" pitchFamily="66" charset="0"/>
              </a:rPr>
              <a:t>дезадаптация</a:t>
            </a:r>
            <a:r>
              <a:rPr lang="ru-RU" dirty="0" smtClean="0">
                <a:latin typeface="Monotype Corsiva" pitchFamily="66" charset="0"/>
              </a:rPr>
              <a:t>. Это понятие стало использоваться сравнительно недавно для описания различных проблем и трудностей, возникающих у детей в связи с обучением в школе. Эти проблемы могут быть связаны с затруднениями в учебе , конфликтами с одноклассниками, физическим дискомфортом или недомоганием, тревожностью и страхами.</a:t>
            </a:r>
            <a:endParaRPr lang="ru-RU" dirty="0">
              <a:latin typeface="Monotype Corsiva" pitchFamily="66" charset="0"/>
            </a:endParaRPr>
          </a:p>
        </p:txBody>
      </p:sp>
      <p:pic>
        <p:nvPicPr>
          <p:cNvPr id="4" name="Рисунок 9" descr="http://im6-tub.yandex.net/i?id=147897405-0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358082" y="5286388"/>
            <a:ext cx="1290638" cy="1250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183880" cy="1285884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Результаты диагностического </a:t>
            </a:r>
            <a:r>
              <a:rPr lang="ru-RU" sz="2800" dirty="0" smtClean="0"/>
              <a:t>исследования по адаптации первоклассника </a:t>
            </a:r>
            <a:endParaRPr lang="ru-RU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1857364"/>
            <a:ext cx="8183880" cy="4187952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Adventure" pitchFamily="2" charset="0"/>
              </a:rPr>
              <a:t>Диагностика эмоционального отношения первоклассников к школе</a:t>
            </a:r>
            <a:endParaRPr lang="ru-RU" dirty="0" smtClean="0">
              <a:latin typeface="Adventure" pitchFamily="2" charset="0"/>
            </a:endParaRPr>
          </a:p>
          <a:p>
            <a:r>
              <a:rPr lang="ru-RU" b="1" dirty="0" smtClean="0">
                <a:latin typeface="Adventure" pitchFamily="2" charset="0"/>
              </a:rPr>
              <a:t>Определение школьной мотивации учащихся Н.Г. </a:t>
            </a:r>
            <a:r>
              <a:rPr lang="ru-RU" b="1" dirty="0" err="1" smtClean="0">
                <a:latin typeface="Adventure" pitchFamily="2" charset="0"/>
              </a:rPr>
              <a:t>Лусканова</a:t>
            </a:r>
            <a:endParaRPr lang="ru-RU" dirty="0" smtClean="0">
              <a:latin typeface="Adventure" pitchFamily="2" charset="0"/>
            </a:endParaRPr>
          </a:p>
          <a:p>
            <a:r>
              <a:rPr lang="ru-RU" b="1" dirty="0" smtClean="0">
                <a:latin typeface="Adventure" pitchFamily="2" charset="0"/>
              </a:rPr>
              <a:t>Психологический анализ особенности адаптации первоклассников к школе (методика Ковалева Л.М.)</a:t>
            </a:r>
            <a:endParaRPr lang="ru-RU" dirty="0" smtClean="0">
              <a:latin typeface="Adventure" pitchFamily="2" charset="0"/>
            </a:endParaRPr>
          </a:p>
          <a:p>
            <a:r>
              <a:rPr lang="ru-RU" b="1" dirty="0" smtClean="0">
                <a:latin typeface="Adventure" pitchFamily="2" charset="0"/>
              </a:rPr>
              <a:t>Школьная деятельность</a:t>
            </a:r>
            <a:endParaRPr lang="ru-RU" dirty="0" smtClean="0">
              <a:latin typeface="Adventure" pitchFamily="2" charset="0"/>
            </a:endParaRPr>
          </a:p>
        </p:txBody>
      </p:sp>
      <p:pic>
        <p:nvPicPr>
          <p:cNvPr id="6" name="Picture 6" descr="D:\My private\картинки\Школа\school\C41-21 копия.jpg"/>
          <p:cNvPicPr>
            <a:picLocks noChangeAspect="1" noChangeArrowheads="1"/>
          </p:cNvPicPr>
          <p:nvPr/>
        </p:nvPicPr>
        <p:blipFill>
          <a:blip r:embed="rId2"/>
          <a:srcRect l="22726" b="8824"/>
          <a:stretch>
            <a:fillRect/>
          </a:stretch>
        </p:blipFill>
        <p:spPr bwMode="auto">
          <a:xfrm>
            <a:off x="7572396" y="4643437"/>
            <a:ext cx="121443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388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FF00"/>
                </a:solidFill>
              </a:rPr>
              <a:t>“Цепочка родительских советов”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71736" y="1071546"/>
            <a:ext cx="410721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1. Вера в успех.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5" name="Picture 4" descr="FSBRICK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5286388"/>
            <a:ext cx="1785937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71472" y="1857364"/>
            <a:ext cx="8183880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2. Положительные установки.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2786058"/>
            <a:ext cx="8114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3. Любовь родителей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00034" y="3571876"/>
            <a:ext cx="81147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4. Приучение к режиму.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00034" y="4357694"/>
            <a:ext cx="81147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  <a:latin typeface="Monotype Corsiva" pitchFamily="66" charset="0"/>
              </a:rPr>
              <a:t>5.Выполнение установленных правил.</a:t>
            </a:r>
            <a:endParaRPr lang="ru-RU" sz="54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0120" y="428604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Родительская почта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214422"/>
            <a:ext cx="8183880" cy="4214842"/>
          </a:xfrm>
        </p:spPr>
        <p:txBody>
          <a:bodyPr>
            <a:normAutofit/>
          </a:bodyPr>
          <a:lstStyle/>
          <a:p>
            <a:pPr marL="3175" indent="-3175" algn="ctr">
              <a:buNone/>
            </a:pPr>
            <a:r>
              <a:rPr lang="ru-RU" sz="4000" b="1" dirty="0" smtClean="0">
                <a:latin typeface="Monotype Corsiva" pitchFamily="66" charset="0"/>
              </a:rPr>
              <a:t>Вопрос 1.</a:t>
            </a:r>
            <a:r>
              <a:rPr lang="ru-RU" sz="4000" dirty="0" smtClean="0">
                <a:latin typeface="Monotype Corsiva" pitchFamily="66" charset="0"/>
              </a:rPr>
              <a:t> </a:t>
            </a:r>
          </a:p>
          <a:p>
            <a:pPr marL="3175" indent="-3175" algn="just">
              <a:buNone/>
            </a:pPr>
            <a:r>
              <a:rPr lang="ru-RU" sz="4000" dirty="0" smtClean="0">
                <a:latin typeface="Monotype Corsiva" pitchFamily="66" charset="0"/>
              </a:rPr>
              <a:t>“Как приохотить ребенка к учению, не нанося при этом вреда. Мне кажется, я так придирчиво отношусь к ошибкам сына, что у него пропадает всякий интерес к познанию”.</a:t>
            </a:r>
          </a:p>
        </p:txBody>
      </p:sp>
      <p:pic>
        <p:nvPicPr>
          <p:cNvPr id="4" name="Picture 2" descr="D:\My private\картинки\ШКОЛА. 1 СЕНТЯБРЯ (АНИМАЦИИ и КАРТИНКИ)\ДЕТИ ЗА ПАРТАМ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00892" y="4357694"/>
            <a:ext cx="1800225" cy="2308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D:\My private\ppt\media\image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1620286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428604"/>
            <a:ext cx="6969434" cy="105156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  <a:latin typeface="Monotype Corsiva" pitchFamily="66" charset="0"/>
              </a:rPr>
              <a:t>Родительская почта</a:t>
            </a:r>
            <a:endParaRPr lang="ru-RU" sz="54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714488"/>
            <a:ext cx="8183880" cy="3000396"/>
          </a:xfrm>
        </p:spPr>
        <p:txBody>
          <a:bodyPr>
            <a:noAutofit/>
          </a:bodyPr>
          <a:lstStyle/>
          <a:p>
            <a:pPr marL="3175" indent="-3175" algn="ctr">
              <a:buNone/>
            </a:pPr>
            <a:r>
              <a:rPr lang="ru-RU" sz="4800" b="1" dirty="0" smtClean="0">
                <a:latin typeface="Monotype Corsiva" pitchFamily="66" charset="0"/>
              </a:rPr>
              <a:t>Вопрос 2.</a:t>
            </a:r>
            <a:r>
              <a:rPr lang="ru-RU" sz="4800" dirty="0" smtClean="0">
                <a:latin typeface="Monotype Corsiva" pitchFamily="66" charset="0"/>
              </a:rPr>
              <a:t> </a:t>
            </a:r>
          </a:p>
          <a:p>
            <a:pPr marL="3175" indent="-3175" algn="ctr">
              <a:buNone/>
            </a:pPr>
            <a:r>
              <a:rPr lang="ru-RU" sz="4800" dirty="0" smtClean="0">
                <a:latin typeface="Monotype Corsiva" pitchFamily="66" charset="0"/>
              </a:rPr>
              <a:t>У моего ребенка нередко возникают конфликты со сверстниками. Как с этим бороться?</a:t>
            </a:r>
          </a:p>
        </p:txBody>
      </p:sp>
      <p:pic>
        <p:nvPicPr>
          <p:cNvPr id="4" name="Picture 4" descr="9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572008"/>
            <a:ext cx="13271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My private\ppt\media\image18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1714512" cy="1285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785818"/>
          </a:xfrm>
        </p:spPr>
        <p:txBody>
          <a:bodyPr>
            <a:normAutofit/>
          </a:bodyPr>
          <a:lstStyle/>
          <a:p>
            <a:pPr lvl="0" algn="ctr"/>
            <a:r>
              <a:rPr lang="ru-RU" dirty="0" smtClean="0"/>
              <a:t>Задание для родителей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83880" cy="4973770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-Что обеспечит успех ребёнка в школе?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-Что больше всего способствует возникновению желания учиться?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   Выберите из предложенных в данном перечне три, по вашему мнению, главных фактора, рассмотрите их по степени значимости.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а) Физическое здоровье.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б) Развитый интеллект.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в) Умение общаться и способность взаимодействовать со сверстниками.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г) Умение считать и читать.</a:t>
            </a:r>
          </a:p>
          <a:p>
            <a:pPr>
              <a:buNone/>
            </a:pPr>
            <a:r>
              <a:rPr lang="ru-RU" sz="5100" dirty="0" err="1" smtClean="0">
                <a:latin typeface="Arial" pitchFamily="34" charset="0"/>
                <a:cs typeface="Arial" pitchFamily="34" charset="0"/>
              </a:rPr>
              <a:t>д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) Выносливость и работоспособность.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е) Аккуратность и дисциплинированность.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ж) Хорошая память и внимание.</a:t>
            </a:r>
          </a:p>
          <a:p>
            <a:pPr>
              <a:buNone/>
            </a:pPr>
            <a:r>
              <a:rPr lang="ru-RU" sz="5100" dirty="0" err="1" smtClean="0">
                <a:latin typeface="Arial" pitchFamily="34" charset="0"/>
                <a:cs typeface="Arial" pitchFamily="34" charset="0"/>
              </a:rPr>
              <a:t>з</a:t>
            </a:r>
            <a:r>
              <a:rPr lang="ru-RU" sz="5100" dirty="0" smtClean="0">
                <a:latin typeface="Arial" pitchFamily="34" charset="0"/>
                <a:cs typeface="Arial" pitchFamily="34" charset="0"/>
              </a:rPr>
              <a:t>) Инициативность, воля и способность действовать самостоятельно.</a:t>
            </a:r>
          </a:p>
          <a:p>
            <a:pPr>
              <a:buNone/>
            </a:pPr>
            <a:r>
              <a:rPr lang="ru-RU" sz="5100" dirty="0" smtClean="0">
                <a:latin typeface="Arial" pitchFamily="34" charset="0"/>
                <a:cs typeface="Arial" pitchFamily="34" charset="0"/>
              </a:rPr>
              <a:t>- Обоснуйте свой выбор.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350</TotalTime>
  <Words>1069</Words>
  <Application>Microsoft Office PowerPoint</Application>
  <PresentationFormat>Экран (4:3)</PresentationFormat>
  <Paragraphs>120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Аспект</vt:lpstr>
      <vt:lpstr>ПРОБЛЕМЫ АДАПТАЦИИ ПЕРВОКЛАССНИКОВ В ШКОЛЕ</vt:lpstr>
      <vt:lpstr>Педагогика должна стать наукой для всех – и для учителей, и для родителей.                             В.А.Сухомлинский </vt:lpstr>
      <vt:lpstr>Радуга чувств</vt:lpstr>
      <vt:lpstr>Что такое школьная адаптация?</vt:lpstr>
      <vt:lpstr>Результаты диагностического исследования по адаптации первоклассника </vt:lpstr>
      <vt:lpstr>“Цепочка родительских советов”</vt:lpstr>
      <vt:lpstr>Родительская почта</vt:lpstr>
      <vt:lpstr>Родительская почта</vt:lpstr>
      <vt:lpstr>Задание для родителей</vt:lpstr>
      <vt:lpstr>Слайд 10</vt:lpstr>
      <vt:lpstr>Слайд 11</vt:lpstr>
      <vt:lpstr>Слайд 12</vt:lpstr>
      <vt:lpstr>Тестирование родителей с целью коррекции в дальнейшей работе </vt:lpstr>
      <vt:lpstr>Слайд 14</vt:lpstr>
      <vt:lpstr>Слайд 15</vt:lpstr>
      <vt:lpstr>Слайд 16</vt:lpstr>
      <vt:lpstr>Каждый день интересоваться школьными событиями.</vt:lpstr>
      <vt:lpstr>Слайд 18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ПРОБЛЕМЫ АДАПТАЦИИ ПЕРВОКЛАССНИКОВ В ШКОЛЕ</dc:title>
  <dc:creator>Grey Wolf</dc:creator>
  <cp:lastModifiedBy>Grey Wolf</cp:lastModifiedBy>
  <cp:revision>7</cp:revision>
  <dcterms:created xsi:type="dcterms:W3CDTF">2012-11-19T02:29:50Z</dcterms:created>
  <dcterms:modified xsi:type="dcterms:W3CDTF">2012-11-20T03:41:42Z</dcterms:modified>
</cp:coreProperties>
</file>