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1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scatterChart>
        <c:scatterStyle val="smoothMarker"/>
        <c:ser>
          <c:idx val="0"/>
          <c:order val="0"/>
          <c:tx>
            <c:strRef>
              <c:f>Лист1!$A$2</c:f>
              <c:strCache>
                <c:ptCount val="1"/>
                <c:pt idx="0">
                  <c:v>y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Лист1!$B$1:$L$1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Лист1!$B$2:$L$2</c:f>
              <c:numCache>
                <c:formatCode>General</c:formatCode>
                <c:ptCount val="11"/>
                <c:pt idx="0">
                  <c:v>-21</c:v>
                </c:pt>
                <c:pt idx="1">
                  <c:v>-18</c:v>
                </c:pt>
                <c:pt idx="2">
                  <c:v>-15</c:v>
                </c:pt>
                <c:pt idx="3">
                  <c:v>-12</c:v>
                </c:pt>
                <c:pt idx="4">
                  <c:v>-9</c:v>
                </c:pt>
                <c:pt idx="5">
                  <c:v>-6</c:v>
                </c:pt>
                <c:pt idx="6">
                  <c:v>-3</c:v>
                </c:pt>
                <c:pt idx="7">
                  <c:v>0</c:v>
                </c:pt>
                <c:pt idx="8">
                  <c:v>3</c:v>
                </c:pt>
                <c:pt idx="9">
                  <c:v>6</c:v>
                </c:pt>
                <c:pt idx="10">
                  <c:v>9</c:v>
                </c:pt>
              </c:numCache>
            </c:numRef>
          </c:yVal>
          <c:smooth val="1"/>
        </c:ser>
        <c:axId val="52109696"/>
        <c:axId val="52111232"/>
      </c:scatterChart>
      <c:valAx>
        <c:axId val="5210969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111232"/>
        <c:crosses val="autoZero"/>
        <c:crossBetween val="midCat"/>
      </c:valAx>
      <c:valAx>
        <c:axId val="521112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109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scatterChart>
        <c:scatterStyle val="smoothMarker"/>
        <c:ser>
          <c:idx val="0"/>
          <c:order val="0"/>
          <c:tx>
            <c:strRef>
              <c:f>Лист1!$A$2</c:f>
              <c:strCache>
                <c:ptCount val="1"/>
                <c:pt idx="0">
                  <c:v>y</c:v>
                </c:pt>
              </c:strCache>
            </c:strRef>
          </c:tx>
          <c:spPr>
            <a:ln w="28575" cap="rnd">
              <a:solidFill>
                <a:schemeClr val="lt1">
                  <a:alpha val="50000"/>
                </a:schemeClr>
              </a:solidFill>
              <a:round/>
            </a:ln>
            <a:effectLst>
              <a:outerShdw dist="25400" dir="2700000" algn="tl" rotWithShape="0">
                <a:schemeClr val="accent1"/>
              </a:outerShdw>
            </a:effectLst>
          </c:spPr>
          <c:marker>
            <c:symbol val="circle"/>
            <c:size val="6"/>
            <c:spPr>
              <a:solidFill>
                <a:schemeClr val="accent1"/>
              </a:solidFill>
              <a:ln w="22225">
                <a:solidFill>
                  <a:schemeClr val="lt1"/>
                </a:solidFill>
                <a:round/>
              </a:ln>
              <a:effectLst/>
            </c:spPr>
          </c:marker>
          <c:xVal>
            <c:numRef>
              <c:f>Лист1!$B$1:$L$1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Лист1!$B$2:$L$2</c:f>
              <c:numCache>
                <c:formatCode>General</c:formatCode>
                <c:ptCount val="11"/>
                <c:pt idx="0">
                  <c:v>-89</c:v>
                </c:pt>
                <c:pt idx="1">
                  <c:v>-60</c:v>
                </c:pt>
                <c:pt idx="2">
                  <c:v>-37</c:v>
                </c:pt>
                <c:pt idx="3">
                  <c:v>-20</c:v>
                </c:pt>
                <c:pt idx="4">
                  <c:v>-9</c:v>
                </c:pt>
                <c:pt idx="5">
                  <c:v>-4</c:v>
                </c:pt>
                <c:pt idx="6">
                  <c:v>-5</c:v>
                </c:pt>
                <c:pt idx="7">
                  <c:v>-12</c:v>
                </c:pt>
                <c:pt idx="8">
                  <c:v>-25</c:v>
                </c:pt>
                <c:pt idx="9">
                  <c:v>-44</c:v>
                </c:pt>
                <c:pt idx="10">
                  <c:v>-69</c:v>
                </c:pt>
              </c:numCache>
            </c:numRef>
          </c:yVal>
          <c:smooth val="1"/>
        </c:ser>
        <c:axId val="92719744"/>
        <c:axId val="92729728"/>
      </c:scatterChart>
      <c:valAx>
        <c:axId val="9271974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lt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729728"/>
        <c:crosses val="autoZero"/>
        <c:crossBetween val="midCat"/>
      </c:valAx>
      <c:valAx>
        <c:axId val="9272972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lt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719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8">
  <cs:axisTitle>
    <cs:lnRef idx="0"/>
    <cs:fillRef idx="0"/>
    <cs:effectRef idx="0"/>
    <cs:fontRef idx="minor">
      <a:schemeClr val="lt1">
        <a:lumMod val="7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</a:ln>
    </cs:spPr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7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>
            <a:alpha val="25000"/>
          </a:schemeClr>
        </a:solidFill>
        <a:round/>
      </a:ln>
    </cs:spPr>
    <cs:defRPr sz="1197" b="0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gradFill>
          <a:gsLst>
            <a:gs pos="79000">
              <a:schemeClr val="phClr"/>
            </a:gs>
            <a:gs pos="0">
              <a:schemeClr val="lt1">
                <a:alpha val="6000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581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880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5662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090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256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9572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3440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3733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1319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3937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3912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ADF76-5FDD-462C-B352-49C8683F51FD}" type="datetimeFigureOut">
              <a:rPr lang="ru-RU" smtClean="0"/>
              <a:pPr/>
              <a:t>13.04.2017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BABE5-D4C6-4178-9FE5-6D88E59CCB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7948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13219958"/>
              </p:ext>
            </p:extLst>
          </p:nvPr>
        </p:nvGraphicFramePr>
        <p:xfrm>
          <a:off x="1874520" y="2179320"/>
          <a:ext cx="8488680" cy="377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Блок-схема: альтернативный процесс 4"/>
          <p:cNvSpPr/>
          <p:nvPr/>
        </p:nvSpPr>
        <p:spPr>
          <a:xfrm>
            <a:off x="2773680" y="502920"/>
            <a:ext cx="6629400" cy="14935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Segoe Script" panose="020B0504020000000003" pitchFamily="34" charset="0"/>
              </a:rPr>
              <a:t>Точечная диаграмма</a:t>
            </a:r>
            <a:endParaRPr lang="ru-RU" sz="4800" b="1" dirty="0">
              <a:solidFill>
                <a:srgbClr val="FF00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484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2093" y="1460110"/>
            <a:ext cx="1083859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1. Понять связь между разными предметами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2. Использование </a:t>
            </a:r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межпредметной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связи в жизненных ситуациях.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1465" y="433142"/>
            <a:ext cx="6255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нашего урока: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878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" y="0"/>
            <a:ext cx="1217294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95" y="3581399"/>
            <a:ext cx="5078731" cy="3276601"/>
          </a:xfrm>
          <a:prstGeom prst="rect">
            <a:avLst/>
          </a:prstGeom>
        </p:spPr>
      </p:pic>
      <p:pic>
        <p:nvPicPr>
          <p:cNvPr id="1028" name="Picture 4" descr="http://www.angrybirds2game.ru/pics/scr/scr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6" y="3581399"/>
            <a:ext cx="5238750" cy="3276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21889368"/>
              </p:ext>
            </p:extLst>
          </p:nvPr>
        </p:nvGraphicFramePr>
        <p:xfrm>
          <a:off x="2974074" y="1117297"/>
          <a:ext cx="5745480" cy="3550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5963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2" y="0"/>
            <a:ext cx="1217294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95" y="3581399"/>
            <a:ext cx="5078731" cy="3276601"/>
          </a:xfrm>
          <a:prstGeom prst="rect">
            <a:avLst/>
          </a:prstGeom>
        </p:spPr>
      </p:pic>
      <p:pic>
        <p:nvPicPr>
          <p:cNvPr id="4" name="Picture 4" descr="http://www.angrybirds2game.ru/pics/scr/scr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6" y="3581399"/>
            <a:ext cx="5238750" cy="32766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2128837" y="928688"/>
            <a:ext cx="8201025" cy="3581400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4400" b="1" dirty="0" smtClean="0">
                <a:solidFill>
                  <a:srgbClr val="FFFF00"/>
                </a:solidFill>
              </a:rPr>
              <a:t>t</a:t>
            </a:r>
            <a:r>
              <a:rPr lang="ru-RU" sz="4400" b="1" dirty="0" smtClean="0">
                <a:solidFill>
                  <a:srgbClr val="FFFF00"/>
                </a:solidFill>
              </a:rPr>
              <a:t> - время</a:t>
            </a:r>
            <a:endParaRPr lang="en-US" sz="4400" dirty="0" smtClean="0">
              <a:solidFill>
                <a:srgbClr val="FFFF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4400" b="1" dirty="0" smtClean="0">
                <a:solidFill>
                  <a:srgbClr val="FFFF00"/>
                </a:solidFill>
              </a:rPr>
              <a:t>v</a:t>
            </a:r>
            <a:r>
              <a:rPr lang="ru-RU" sz="4400" dirty="0" smtClean="0">
                <a:solidFill>
                  <a:srgbClr val="FFFF00"/>
                </a:solidFill>
              </a:rPr>
              <a:t> - </a:t>
            </a:r>
            <a:r>
              <a:rPr lang="ru-RU" sz="4400" b="1" dirty="0" smtClean="0">
                <a:solidFill>
                  <a:srgbClr val="FFFF00"/>
                </a:solidFill>
              </a:rPr>
              <a:t>скорость</a:t>
            </a:r>
            <a:endParaRPr lang="en-US" sz="4400" b="1" dirty="0" smtClean="0">
              <a:solidFill>
                <a:srgbClr val="FFFF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l-GR" sz="4400" b="1" dirty="0" smtClean="0">
                <a:solidFill>
                  <a:srgbClr val="FFFF00"/>
                </a:solidFill>
              </a:rPr>
              <a:t>α</a:t>
            </a:r>
            <a:r>
              <a:rPr lang="ru-RU" sz="4400" b="1" dirty="0" smtClean="0">
                <a:solidFill>
                  <a:srgbClr val="FFFF00"/>
                </a:solidFill>
              </a:rPr>
              <a:t> – угол взлета</a:t>
            </a:r>
            <a:endParaRPr lang="en-US" sz="4400" b="1" dirty="0" smtClean="0">
              <a:solidFill>
                <a:srgbClr val="FFFF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4400" b="1" dirty="0" smtClean="0">
                <a:solidFill>
                  <a:srgbClr val="FFFF00"/>
                </a:solidFill>
              </a:rPr>
              <a:t>g</a:t>
            </a:r>
            <a:r>
              <a:rPr lang="ru-RU" sz="4400" b="1" dirty="0" smtClean="0">
                <a:solidFill>
                  <a:srgbClr val="FFFF00"/>
                </a:solidFill>
              </a:rPr>
              <a:t> – ускорение свободного падения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35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926275" y="653143"/>
            <a:ext cx="4429496" cy="233943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Математика: </a:t>
            </a:r>
          </a:p>
          <a:p>
            <a:pPr algn="ctr"/>
            <a:r>
              <a:rPr lang="ru-RU" sz="2800" dirty="0" smtClean="0"/>
              <a:t>парабола, квадратичная функция, </a:t>
            </a:r>
          </a:p>
          <a:p>
            <a:pPr algn="ctr"/>
            <a:r>
              <a:rPr lang="ru-RU" sz="2800" dirty="0" smtClean="0"/>
              <a:t>ах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+вх+с, А</a:t>
            </a:r>
            <a:r>
              <a:rPr lang="en-US" sz="2800" dirty="0" smtClean="0"/>
              <a:t>&lt;</a:t>
            </a:r>
            <a:r>
              <a:rPr lang="ru-RU" sz="2800" dirty="0" smtClean="0"/>
              <a:t>0</a:t>
            </a:r>
            <a:endParaRPr lang="ru-RU" sz="2800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731329" y="653143"/>
            <a:ext cx="4429496" cy="233943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Физика:</a:t>
            </a:r>
          </a:p>
          <a:p>
            <a:pPr algn="ctr"/>
            <a:r>
              <a:rPr lang="ru-RU" sz="2000" dirty="0" smtClean="0"/>
              <a:t>Равноускоренное движение - </a:t>
            </a:r>
          </a:p>
          <a:p>
            <a:pPr algn="ctr"/>
            <a:r>
              <a:rPr lang="ru-RU" sz="2000" dirty="0"/>
              <a:t>Время, </a:t>
            </a:r>
            <a:r>
              <a:rPr lang="ru-RU" sz="2000" dirty="0" smtClean="0"/>
              <a:t>начальная </a:t>
            </a:r>
            <a:r>
              <a:rPr lang="ru-RU" sz="2000" dirty="0"/>
              <a:t>скорость, угол взлета, </a:t>
            </a:r>
            <a:r>
              <a:rPr lang="ru-RU" sz="2000" dirty="0" smtClean="0"/>
              <a:t>ускорение </a:t>
            </a:r>
            <a:r>
              <a:rPr lang="ru-RU" sz="2000" dirty="0"/>
              <a:t>свободного </a:t>
            </a:r>
            <a:r>
              <a:rPr lang="ru-RU" sz="2000" dirty="0" smtClean="0"/>
              <a:t>падения,</a:t>
            </a:r>
          </a:p>
          <a:p>
            <a:pPr algn="ctr"/>
            <a:r>
              <a:rPr lang="ru-RU" sz="2000" dirty="0"/>
              <a:t>х=</a:t>
            </a:r>
            <a:r>
              <a:rPr lang="en-US" sz="2000" dirty="0" err="1"/>
              <a:t>vtcos</a:t>
            </a:r>
            <a:r>
              <a:rPr lang="ru-RU" sz="2000" dirty="0"/>
              <a:t>(</a:t>
            </a:r>
            <a:r>
              <a:rPr lang="en-US" sz="2000" dirty="0"/>
              <a:t>α</a:t>
            </a:r>
            <a:r>
              <a:rPr lang="ru-RU" sz="2000" dirty="0"/>
              <a:t>), </a:t>
            </a:r>
            <a:r>
              <a:rPr lang="en-US" sz="2000" dirty="0"/>
              <a:t>y</a:t>
            </a:r>
            <a:r>
              <a:rPr lang="ru-RU" sz="2000" dirty="0"/>
              <a:t>=</a:t>
            </a:r>
            <a:r>
              <a:rPr lang="en-US" sz="2000" dirty="0" err="1"/>
              <a:t>vtsin</a:t>
            </a:r>
            <a:r>
              <a:rPr lang="ru-RU" sz="2000" dirty="0"/>
              <a:t>(</a:t>
            </a:r>
            <a:r>
              <a:rPr lang="en-US" sz="2000" dirty="0"/>
              <a:t>α</a:t>
            </a:r>
            <a:r>
              <a:rPr lang="ru-RU" sz="2000" dirty="0"/>
              <a:t>) - </a:t>
            </a:r>
            <a:r>
              <a:rPr lang="en-US" sz="2000" dirty="0" err="1"/>
              <a:t>gt</a:t>
            </a:r>
            <a:r>
              <a:rPr lang="ru-RU" sz="2000" dirty="0" smtClean="0"/>
              <a:t>²/2.</a:t>
            </a:r>
            <a:endParaRPr lang="ru-RU" sz="2000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774373" y="3916878"/>
            <a:ext cx="4429496" cy="233943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Информатика:</a:t>
            </a:r>
          </a:p>
          <a:p>
            <a:pPr algn="ctr"/>
            <a:r>
              <a:rPr lang="ru-RU" sz="2800" dirty="0" smtClean="0"/>
              <a:t>Построение информационной модели в табличном процессоре «</a:t>
            </a:r>
            <a:r>
              <a:rPr lang="en-US" sz="2800" dirty="0" smtClean="0"/>
              <a:t>Excel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cxnSp>
        <p:nvCxnSpPr>
          <p:cNvPr id="6" name="Прямая со стрелкой 5"/>
          <p:cNvCxnSpPr>
            <a:stCxn id="2" idx="2"/>
            <a:endCxn id="4" idx="0"/>
          </p:cNvCxnSpPr>
          <p:nvPr/>
        </p:nvCxnSpPr>
        <p:spPr>
          <a:xfrm>
            <a:off x="3141023" y="2992582"/>
            <a:ext cx="2848098" cy="92429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3" idx="2"/>
            <a:endCxn id="4" idx="0"/>
          </p:cNvCxnSpPr>
          <p:nvPr/>
        </p:nvCxnSpPr>
        <p:spPr>
          <a:xfrm flipH="1">
            <a:off x="5989121" y="2992582"/>
            <a:ext cx="2956956" cy="92429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404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2883" y="576832"/>
            <a:ext cx="34728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Рефлексия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0921" y="1709842"/>
            <a:ext cx="109007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1.Как вы думаете, почему мы сегодня объединили эти 3 предмета? 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5403" y="3085925"/>
            <a:ext cx="109007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2. Какие темы мы для этого использовали </a:t>
            </a:r>
            <a:r>
              <a:rPr lang="ru-RU" sz="44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 предметам?</a:t>
            </a:r>
            <a:endParaRPr lang="ru-RU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9568" y="4425059"/>
            <a:ext cx="1090078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3. Приведите примеры, какие предметы можно связать между собой?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130</Words>
  <Application>Microsoft Office PowerPoint</Application>
  <PresentationFormat>Произвольный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пак</cp:lastModifiedBy>
  <cp:revision>12</cp:revision>
  <dcterms:created xsi:type="dcterms:W3CDTF">2017-04-11T06:25:32Z</dcterms:created>
  <dcterms:modified xsi:type="dcterms:W3CDTF">2017-04-13T03:08:14Z</dcterms:modified>
</cp:coreProperties>
</file>