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61" r:id="rId4"/>
    <p:sldId id="262" r:id="rId5"/>
    <p:sldId id="263" r:id="rId6"/>
    <p:sldId id="264" r:id="rId7"/>
    <p:sldId id="266" r:id="rId8"/>
    <p:sldId id="265" r:id="rId9"/>
    <p:sldId id="259" r:id="rId10"/>
    <p:sldId id="258" r:id="rId11"/>
    <p:sldId id="267" r:id="rId12"/>
    <p:sldId id="268" r:id="rId13"/>
    <p:sldId id="271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0000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42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hPercent val="65"/>
      <c:depthPercent val="100"/>
      <c:rAngAx val="1"/>
    </c:view3D>
    <c:floor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spPr>
        <a:noFill/>
        <a:ln w="12700">
          <a:solidFill>
            <a:schemeClr val="tx1"/>
          </a:solidFill>
          <a:prstDash val="solid"/>
        </a:ln>
      </c:spPr>
    </c:sideWall>
    <c:backWall>
      <c:spPr>
        <a:noFill/>
        <a:ln w="12700">
          <a:solidFill>
            <a:schemeClr val="tx1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5.7377049180327884E-2"/>
          <c:y val="5.5793991416309113E-2"/>
          <c:w val="0.76112412177985944"/>
          <c:h val="0.81759656652360513"/>
        </c:manualLayout>
      </c:layout>
      <c:bar3D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зелёный</c:v>
                </c:pt>
              </c:strCache>
            </c:strRef>
          </c:tx>
          <c:spPr>
            <a:solidFill>
              <a:srgbClr val="339966"/>
            </a:solidFill>
            <a:ln w="12673">
              <a:solidFill>
                <a:schemeClr val="tx1"/>
              </a:solidFill>
              <a:prstDash val="solid"/>
            </a:ln>
          </c:spPr>
          <c:cat>
            <c:numRef>
              <c:f>Sheet1!$B$1:$I$1</c:f>
              <c:numCache>
                <c:formatCode>General</c:formatCode>
                <c:ptCount val="8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</c:numCache>
            </c:numRef>
          </c:cat>
          <c:val>
            <c:numRef>
              <c:f>Sheet1!$B$2:$I$2</c:f>
              <c:numCache>
                <c:formatCode>General</c:formatCode>
                <c:ptCount val="8"/>
                <c:pt idx="0">
                  <c:v>7</c:v>
                </c:pt>
                <c:pt idx="1">
                  <c:v>8</c:v>
                </c:pt>
                <c:pt idx="2">
                  <c:v>6</c:v>
                </c:pt>
                <c:pt idx="3">
                  <c:v>6</c:v>
                </c:pt>
                <c:pt idx="4">
                  <c:v>5</c:v>
                </c:pt>
                <c:pt idx="5">
                  <c:v>7</c:v>
                </c:pt>
                <c:pt idx="6">
                  <c:v>6</c:v>
                </c:pt>
                <c:pt idx="7">
                  <c:v>7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жёлтый</c:v>
                </c:pt>
              </c:strCache>
            </c:strRef>
          </c:tx>
          <c:spPr>
            <a:solidFill>
              <a:srgbClr val="FFFF00"/>
            </a:solidFill>
            <a:ln w="12673">
              <a:solidFill>
                <a:schemeClr val="tx1"/>
              </a:solidFill>
              <a:prstDash val="solid"/>
            </a:ln>
          </c:spPr>
          <c:cat>
            <c:numRef>
              <c:f>Sheet1!$B$1:$I$1</c:f>
              <c:numCache>
                <c:formatCode>General</c:formatCode>
                <c:ptCount val="8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</c:numCache>
            </c:numRef>
          </c:cat>
          <c:val>
            <c:numRef>
              <c:f>Sheet1!$B$3:$I$3</c:f>
              <c:numCache>
                <c:formatCode>General</c:formatCode>
                <c:ptCount val="8"/>
                <c:pt idx="0">
                  <c:v>0</c:v>
                </c:pt>
                <c:pt idx="1">
                  <c:v>0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0</c:v>
                </c:pt>
                <c:pt idx="6">
                  <c:v>1</c:v>
                </c:pt>
                <c:pt idx="7">
                  <c:v>1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красный</c:v>
                </c:pt>
              </c:strCache>
            </c:strRef>
          </c:tx>
          <c:spPr>
            <a:solidFill>
              <a:srgbClr val="FF0000"/>
            </a:solidFill>
            <a:ln w="12673">
              <a:solidFill>
                <a:schemeClr val="tx1"/>
              </a:solidFill>
              <a:prstDash val="solid"/>
            </a:ln>
          </c:spPr>
          <c:cat>
            <c:numRef>
              <c:f>Sheet1!$B$1:$I$1</c:f>
              <c:numCache>
                <c:formatCode>General</c:formatCode>
                <c:ptCount val="8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</c:numCache>
            </c:numRef>
          </c:cat>
          <c:val>
            <c:numRef>
              <c:f>Sheet1!$B$4:$I$4</c:f>
              <c:numCache>
                <c:formatCode>General</c:formatCode>
                <c:ptCount val="8"/>
                <c:pt idx="0">
                  <c:v>3</c:v>
                </c:pt>
                <c:pt idx="1">
                  <c:v>2</c:v>
                </c:pt>
                <c:pt idx="2">
                  <c:v>3</c:v>
                </c:pt>
                <c:pt idx="3">
                  <c:v>3</c:v>
                </c:pt>
                <c:pt idx="4">
                  <c:v>4</c:v>
                </c:pt>
                <c:pt idx="5">
                  <c:v>3</c:v>
                </c:pt>
                <c:pt idx="6">
                  <c:v>3</c:v>
                </c:pt>
                <c:pt idx="7">
                  <c:v>2</c:v>
                </c:pt>
              </c:numCache>
            </c:numRef>
          </c:val>
        </c:ser>
        <c:gapDepth val="0"/>
        <c:shape val="box"/>
        <c:axId val="68317568"/>
        <c:axId val="68319104"/>
        <c:axId val="0"/>
      </c:bar3DChart>
      <c:catAx>
        <c:axId val="68317568"/>
        <c:scaling>
          <c:orientation val="minMax"/>
        </c:scaling>
        <c:axPos val="b"/>
        <c:numFmt formatCode="General" sourceLinked="1"/>
        <c:tickLblPos val="low"/>
        <c:spPr>
          <a:ln w="3168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796" b="1" i="0" u="none" strike="noStrike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endParaRPr lang="ru-RU"/>
          </a:p>
        </c:txPr>
        <c:crossAx val="68319104"/>
        <c:crosses val="autoZero"/>
        <c:auto val="1"/>
        <c:lblAlgn val="ctr"/>
        <c:lblOffset val="100"/>
        <c:tickLblSkip val="1"/>
        <c:tickMarkSkip val="1"/>
      </c:catAx>
      <c:valAx>
        <c:axId val="68319104"/>
        <c:scaling>
          <c:orientation val="minMax"/>
        </c:scaling>
        <c:axPos val="l"/>
        <c:majorGridlines>
          <c:spPr>
            <a:ln w="3168">
              <a:solidFill>
                <a:schemeClr val="tx1"/>
              </a:solidFill>
              <a:prstDash val="solid"/>
            </a:ln>
          </c:spPr>
        </c:majorGridlines>
        <c:numFmt formatCode="General" sourceLinked="1"/>
        <c:tickLblPos val="nextTo"/>
        <c:spPr>
          <a:ln w="3168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796" b="1" i="0" u="none" strike="noStrike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endParaRPr lang="ru-RU"/>
          </a:p>
        </c:txPr>
        <c:crossAx val="68317568"/>
        <c:crosses val="autoZero"/>
        <c:crossBetween val="between"/>
      </c:valAx>
      <c:spPr>
        <a:noFill/>
        <a:ln w="25346">
          <a:noFill/>
        </a:ln>
      </c:spPr>
    </c:plotArea>
    <c:legend>
      <c:legendPos val="r"/>
      <c:layout>
        <c:manualLayout>
          <c:xMode val="edge"/>
          <c:yMode val="edge"/>
          <c:x val="0.83138173302107765"/>
          <c:y val="0.38626609442060106"/>
          <c:w val="0.16393442622950821"/>
          <c:h val="0.22746781115879847"/>
        </c:manualLayout>
      </c:layout>
      <c:spPr>
        <a:noFill/>
        <a:ln w="3168">
          <a:solidFill>
            <a:schemeClr val="tx1"/>
          </a:solidFill>
          <a:prstDash val="solid"/>
        </a:ln>
      </c:spPr>
      <c:txPr>
        <a:bodyPr/>
        <a:lstStyle/>
        <a:p>
          <a:pPr>
            <a:defRPr sz="1651" b="1" i="0" u="none" strike="noStrike" baseline="0">
              <a:solidFill>
                <a:schemeClr val="tx1"/>
              </a:solidFill>
              <a:latin typeface="Arial"/>
              <a:ea typeface="Arial"/>
              <a:cs typeface="Arial"/>
            </a:defRPr>
          </a:pPr>
          <a:endParaRPr lang="ru-RU"/>
        </a:p>
      </c:txPr>
    </c:legend>
    <c:plotVisOnly val="1"/>
    <c:dispBlanksAs val="gap"/>
  </c:chart>
  <c:spPr>
    <a:noFill/>
    <a:ln>
      <a:noFill/>
    </a:ln>
  </c:spPr>
  <c:txPr>
    <a:bodyPr/>
    <a:lstStyle/>
    <a:p>
      <a:pPr>
        <a:defRPr sz="1796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35FB9-190B-41FF-8A4B-9FFF072DAF1C}" type="datetimeFigureOut">
              <a:rPr lang="ru-RU" smtClean="0"/>
              <a:pPr/>
              <a:t>04.12.2012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0E47B-22D3-4F55-9F73-35286C786A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35FB9-190B-41FF-8A4B-9FFF072DAF1C}" type="datetimeFigureOut">
              <a:rPr lang="ru-RU" smtClean="0"/>
              <a:pPr/>
              <a:t>04.12.2012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0E47B-22D3-4F55-9F73-35286C786A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35FB9-190B-41FF-8A4B-9FFF072DAF1C}" type="datetimeFigureOut">
              <a:rPr lang="ru-RU" smtClean="0"/>
              <a:pPr/>
              <a:t>04.12.2012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0E47B-22D3-4F55-9F73-35286C786A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3716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5560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7183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BD8829-600A-4119-AA2A-B6C9272C2D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35FB9-190B-41FF-8A4B-9FFF072DAF1C}" type="datetimeFigureOut">
              <a:rPr lang="ru-RU" smtClean="0"/>
              <a:pPr/>
              <a:t>04.12.2012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0E47B-22D3-4F55-9F73-35286C786A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35FB9-190B-41FF-8A4B-9FFF072DAF1C}" type="datetimeFigureOut">
              <a:rPr lang="ru-RU" smtClean="0"/>
              <a:pPr/>
              <a:t>04.12.2012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0E47B-22D3-4F55-9F73-35286C786A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35FB9-190B-41FF-8A4B-9FFF072DAF1C}" type="datetimeFigureOut">
              <a:rPr lang="ru-RU" smtClean="0"/>
              <a:pPr/>
              <a:t>04.12.2012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0E47B-22D3-4F55-9F73-35286C786A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35FB9-190B-41FF-8A4B-9FFF072DAF1C}" type="datetimeFigureOut">
              <a:rPr lang="ru-RU" smtClean="0"/>
              <a:pPr/>
              <a:t>04.12.2012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0E47B-22D3-4F55-9F73-35286C786A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35FB9-190B-41FF-8A4B-9FFF072DAF1C}" type="datetimeFigureOut">
              <a:rPr lang="ru-RU" smtClean="0"/>
              <a:pPr/>
              <a:t>04.12.2012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0E47B-22D3-4F55-9F73-35286C786A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35FB9-190B-41FF-8A4B-9FFF072DAF1C}" type="datetimeFigureOut">
              <a:rPr lang="ru-RU" smtClean="0"/>
              <a:pPr/>
              <a:t>04.12.2012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0E47B-22D3-4F55-9F73-35286C786A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35FB9-190B-41FF-8A4B-9FFF072DAF1C}" type="datetimeFigureOut">
              <a:rPr lang="ru-RU" smtClean="0"/>
              <a:pPr/>
              <a:t>04.12.2012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0E47B-22D3-4F55-9F73-35286C786A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35FB9-190B-41FF-8A4B-9FFF072DAF1C}" type="datetimeFigureOut">
              <a:rPr lang="ru-RU" smtClean="0"/>
              <a:pPr/>
              <a:t>04.12.2012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0E47B-22D3-4F55-9F73-35286C786A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835FB9-190B-41FF-8A4B-9FFF072DAF1C}" type="datetimeFigureOut">
              <a:rPr lang="ru-RU" smtClean="0"/>
              <a:pPr/>
              <a:t>04.12.2012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F0E47B-22D3-4F55-9F73-35286C786AC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ctrTitle"/>
          </p:nvPr>
        </p:nvSpPr>
        <p:spPr>
          <a:xfrm>
            <a:off x="500034" y="4572008"/>
            <a:ext cx="7772400" cy="1643063"/>
          </a:xfrm>
        </p:spPr>
        <p:txBody>
          <a:bodyPr>
            <a:noAutofit/>
          </a:bodyPr>
          <a:lstStyle/>
          <a:p>
            <a:pPr eaLnBrk="1" hangingPunct="1"/>
            <a:r>
              <a:rPr lang="ru-RU" b="1" dirty="0" smtClean="0">
                <a:solidFill>
                  <a:srgbClr val="FF000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Классный час </a:t>
            </a:r>
            <a:br>
              <a:rPr lang="ru-RU" b="1" dirty="0" smtClean="0">
                <a:solidFill>
                  <a:srgbClr val="FF000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</a:br>
            <a:r>
              <a:rPr lang="ru-RU" b="1" dirty="0" smtClean="0">
                <a:solidFill>
                  <a:srgbClr val="FF000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 «Вступая во взрослую жизнь… Право выбора. Профессия»</a:t>
            </a:r>
            <a:br>
              <a:rPr lang="ru-RU" b="1" dirty="0" smtClean="0">
                <a:solidFill>
                  <a:srgbClr val="FF000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</a:br>
            <a:endParaRPr lang="ru-RU" b="1" dirty="0" smtClean="0">
              <a:solidFill>
                <a:srgbClr val="FF0000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  <a:latin typeface="Monotype Corsiva" pitchFamily="66" charset="0"/>
            </a:endParaRPr>
          </a:p>
        </p:txBody>
      </p:sp>
      <p:sp>
        <p:nvSpPr>
          <p:cNvPr id="307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57290" y="6076950"/>
            <a:ext cx="6400800" cy="781050"/>
          </a:xfrm>
        </p:spPr>
        <p:txBody>
          <a:bodyPr/>
          <a:lstStyle/>
          <a:p>
            <a:pPr eaLnBrk="1" hangingPunct="1"/>
            <a:r>
              <a:rPr lang="ru-RU" dirty="0" smtClean="0">
                <a:solidFill>
                  <a:srgbClr val="0000FF"/>
                </a:solidFill>
                <a:latin typeface="Monotype Corsiva" pitchFamily="66" charset="0"/>
              </a:rPr>
              <a:t>Педагог-психолог: Охлопкова Х.Х.</a:t>
            </a:r>
          </a:p>
          <a:p>
            <a:pPr eaLnBrk="1" hangingPunct="1"/>
            <a:endParaRPr lang="ru-RU" dirty="0" smtClean="0">
              <a:solidFill>
                <a:srgbClr val="0000FF"/>
              </a:solidFill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 bwMode="auto">
          <a:xfrm>
            <a:off x="1285852" y="0"/>
            <a:ext cx="6400800" cy="78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Font typeface="Arial" charset="0"/>
              <a:buNone/>
              <a:defRPr/>
            </a:pPr>
            <a:r>
              <a:rPr lang="ru-RU" sz="2400" dirty="0" smtClean="0">
                <a:solidFill>
                  <a:srgbClr val="FFFF00"/>
                </a:solidFill>
                <a:latin typeface="Monotype Corsiva" pitchFamily="66" charset="0"/>
              </a:rPr>
              <a:t>МБОУ </a:t>
            </a:r>
            <a:r>
              <a:rPr lang="ru-RU" sz="2400" dirty="0" err="1" smtClean="0">
                <a:solidFill>
                  <a:srgbClr val="FFFF00"/>
                </a:solidFill>
                <a:latin typeface="Monotype Corsiva" pitchFamily="66" charset="0"/>
              </a:rPr>
              <a:t>Эбяхская</a:t>
            </a:r>
            <a:r>
              <a:rPr lang="ru-RU" sz="2400" dirty="0" smtClean="0">
                <a:solidFill>
                  <a:srgbClr val="FFFF00"/>
                </a:solidFill>
                <a:latin typeface="Monotype Corsiva" pitchFamily="66" charset="0"/>
              </a:rPr>
              <a:t> СОШ</a:t>
            </a:r>
            <a:endParaRPr lang="ru-RU" sz="2400" dirty="0">
              <a:solidFill>
                <a:srgbClr val="FFFF00"/>
              </a:solidFill>
              <a:latin typeface="Monotype Corsiva" pitchFamily="66" charset="0"/>
            </a:endParaRPr>
          </a:p>
          <a:p>
            <a:pPr algn="ctr">
              <a:spcBef>
                <a:spcPct val="20000"/>
              </a:spcBef>
              <a:buFont typeface="Arial" charset="0"/>
              <a:buNone/>
              <a:defRPr/>
            </a:pPr>
            <a:endParaRPr lang="ru-RU" sz="2400" dirty="0">
              <a:solidFill>
                <a:srgbClr val="0000FF"/>
              </a:solidFill>
              <a:latin typeface="+mn-lt"/>
            </a:endParaRPr>
          </a:p>
        </p:txBody>
      </p:sp>
      <p:pic>
        <p:nvPicPr>
          <p:cNvPr id="7" name="Picture 3" descr="C:\Users\Тина\Desktop\эскурсия\190920117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825092">
            <a:off x="4711656" y="1194250"/>
            <a:ext cx="3778143" cy="28326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4" descr="D:\Design\portfolio\suicide_present\su_4 copy.jpg"/>
          <p:cNvPicPr>
            <a:picLocks noChangeAspect="1" noChangeArrowheads="1"/>
          </p:cNvPicPr>
          <p:nvPr/>
        </p:nvPicPr>
        <p:blipFill>
          <a:blip r:embed="rId3"/>
          <a:srcRect l="76772" b="67470"/>
          <a:stretch>
            <a:fillRect/>
          </a:stretch>
        </p:blipFill>
        <p:spPr bwMode="auto">
          <a:xfrm rot="21085803">
            <a:off x="989862" y="844655"/>
            <a:ext cx="2929227" cy="29584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1203678861_5140cf002df92bcdf32da8c937975d0c_full"/>
          <p:cNvPicPr>
            <a:picLocks noChangeAspect="1" noChangeArrowheads="1"/>
          </p:cNvPicPr>
          <p:nvPr/>
        </p:nvPicPr>
        <p:blipFill>
          <a:blip r:embed="rId2"/>
          <a:srcRect r="11491" b="15217"/>
          <a:stretch>
            <a:fillRect/>
          </a:stretch>
        </p:blipFill>
        <p:spPr bwMode="auto">
          <a:xfrm>
            <a:off x="0" y="1571612"/>
            <a:ext cx="2500298" cy="27860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643042" y="230945"/>
            <a:ext cx="7500958" cy="6555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marL="342900" indent="-342900">
              <a:buFontTx/>
              <a:buAutoNum type="arabicPeriod"/>
              <a:tabLst>
                <a:tab pos="457200" algn="l"/>
              </a:tabLst>
            </a:pPr>
            <a:r>
              <a:rPr lang="ru-RU" sz="2100" b="1" dirty="0">
                <a:solidFill>
                  <a:srgbClr val="CC0066"/>
                </a:solidFill>
                <a:latin typeface="Monotype Corsiva" pitchFamily="66" charset="0"/>
              </a:rPr>
              <a:t>Логист:</a:t>
            </a:r>
          </a:p>
          <a:p>
            <a:pPr marL="342900" indent="-342900">
              <a:tabLst>
                <a:tab pos="457200" algn="l"/>
              </a:tabLst>
            </a:pPr>
            <a:r>
              <a:rPr lang="ru-RU" sz="2100" b="1" dirty="0">
                <a:solidFill>
                  <a:srgbClr val="000066"/>
                </a:solidFill>
                <a:latin typeface="Monotype Corsiva" pitchFamily="66" charset="0"/>
              </a:rPr>
              <a:t>А) тот, кто занимается логикой;</a:t>
            </a:r>
          </a:p>
          <a:p>
            <a:pPr marL="342900" indent="-342900">
              <a:tabLst>
                <a:tab pos="457200" algn="l"/>
              </a:tabLst>
            </a:pPr>
            <a:r>
              <a:rPr lang="ru-RU" sz="2100" b="1" dirty="0">
                <a:solidFill>
                  <a:srgbClr val="000066"/>
                </a:solidFill>
                <a:latin typeface="Monotype Corsiva" pitchFamily="66" charset="0"/>
              </a:rPr>
              <a:t>Б) специалист по организации транспортировки продукции;</a:t>
            </a:r>
          </a:p>
          <a:p>
            <a:pPr marL="342900" indent="-342900">
              <a:tabLst>
                <a:tab pos="457200" algn="l"/>
              </a:tabLst>
            </a:pPr>
            <a:r>
              <a:rPr lang="ru-RU" sz="2100" b="1" dirty="0">
                <a:solidFill>
                  <a:srgbClr val="000066"/>
                </a:solidFill>
                <a:latin typeface="Monotype Corsiva" pitchFamily="66" charset="0"/>
              </a:rPr>
              <a:t>В) организатор конференций и научных саммитов. </a:t>
            </a:r>
          </a:p>
          <a:p>
            <a:pPr marL="342900" indent="-342900">
              <a:tabLst>
                <a:tab pos="457200" algn="l"/>
              </a:tabLst>
            </a:pPr>
            <a:r>
              <a:rPr lang="ru-RU" sz="2100" b="1" dirty="0">
                <a:solidFill>
                  <a:srgbClr val="000066"/>
                </a:solidFill>
                <a:latin typeface="Monotype Corsiva" pitchFamily="66" charset="0"/>
              </a:rPr>
              <a:t>2. </a:t>
            </a:r>
            <a:r>
              <a:rPr lang="ru-RU" sz="2100" b="1" dirty="0" err="1">
                <a:solidFill>
                  <a:srgbClr val="CC0066"/>
                </a:solidFill>
                <a:latin typeface="Monotype Corsiva" pitchFamily="66" charset="0"/>
              </a:rPr>
              <a:t>Веб-мастер</a:t>
            </a:r>
            <a:r>
              <a:rPr lang="ru-RU" sz="2100" b="1" dirty="0">
                <a:solidFill>
                  <a:srgbClr val="CC0066"/>
                </a:solidFill>
                <a:latin typeface="Monotype Corsiva" pitchFamily="66" charset="0"/>
              </a:rPr>
              <a:t>:</a:t>
            </a:r>
          </a:p>
          <a:p>
            <a:pPr marL="342900" indent="-342900">
              <a:tabLst>
                <a:tab pos="457200" algn="l"/>
              </a:tabLst>
            </a:pPr>
            <a:r>
              <a:rPr lang="ru-RU" sz="2100" b="1" dirty="0">
                <a:solidFill>
                  <a:srgbClr val="000066"/>
                </a:solidFill>
                <a:latin typeface="Monotype Corsiva" pitchFamily="66" charset="0"/>
              </a:rPr>
              <a:t>А) тот, кто работает на компьютере;</a:t>
            </a:r>
          </a:p>
          <a:p>
            <a:pPr marL="342900" indent="-342900">
              <a:tabLst>
                <a:tab pos="457200" algn="l"/>
              </a:tabLst>
            </a:pPr>
            <a:r>
              <a:rPr lang="ru-RU" sz="2100" b="1" dirty="0">
                <a:solidFill>
                  <a:srgbClr val="000066"/>
                </a:solidFill>
                <a:latin typeface="Monotype Corsiva" pitchFamily="66" charset="0"/>
              </a:rPr>
              <a:t>Б) разработчик программ;</a:t>
            </a:r>
          </a:p>
          <a:p>
            <a:pPr marL="342900" indent="-342900">
              <a:tabLst>
                <a:tab pos="457200" algn="l"/>
              </a:tabLst>
            </a:pPr>
            <a:r>
              <a:rPr lang="ru-RU" sz="2100" b="1" dirty="0">
                <a:solidFill>
                  <a:srgbClr val="000066"/>
                </a:solidFill>
                <a:latin typeface="Monotype Corsiva" pitchFamily="66" charset="0"/>
              </a:rPr>
              <a:t>В) разработчик проектов сайтов. </a:t>
            </a:r>
          </a:p>
          <a:p>
            <a:pPr marL="342900" indent="-342900">
              <a:tabLst>
                <a:tab pos="457200" algn="l"/>
              </a:tabLst>
            </a:pPr>
            <a:r>
              <a:rPr lang="ru-RU" sz="2100" b="1" dirty="0">
                <a:solidFill>
                  <a:srgbClr val="000066"/>
                </a:solidFill>
                <a:latin typeface="Monotype Corsiva" pitchFamily="66" charset="0"/>
              </a:rPr>
              <a:t>3. </a:t>
            </a:r>
            <a:r>
              <a:rPr lang="ru-RU" sz="2100" b="1" dirty="0" err="1">
                <a:solidFill>
                  <a:srgbClr val="CC0066"/>
                </a:solidFill>
                <a:latin typeface="Monotype Corsiva" pitchFamily="66" charset="0"/>
              </a:rPr>
              <a:t>Маркетолог</a:t>
            </a:r>
            <a:r>
              <a:rPr lang="ru-RU" sz="2100" b="1" dirty="0">
                <a:solidFill>
                  <a:srgbClr val="CC0066"/>
                </a:solidFill>
                <a:latin typeface="Monotype Corsiva" pitchFamily="66" charset="0"/>
              </a:rPr>
              <a:t>:</a:t>
            </a:r>
          </a:p>
          <a:p>
            <a:pPr marL="342900" indent="-342900">
              <a:tabLst>
                <a:tab pos="457200" algn="l"/>
              </a:tabLst>
            </a:pPr>
            <a:r>
              <a:rPr lang="ru-RU" sz="2100" b="1" dirty="0">
                <a:solidFill>
                  <a:srgbClr val="000066"/>
                </a:solidFill>
                <a:latin typeface="Monotype Corsiva" pitchFamily="66" charset="0"/>
              </a:rPr>
              <a:t>А) тот, кто работает на рынке ценных бумаг;</a:t>
            </a:r>
          </a:p>
          <a:p>
            <a:pPr marL="342900" indent="-342900">
              <a:tabLst>
                <a:tab pos="457200" algn="l"/>
              </a:tabLst>
            </a:pPr>
            <a:r>
              <a:rPr lang="ru-RU" sz="2100" b="1" dirty="0">
                <a:solidFill>
                  <a:srgbClr val="000066"/>
                </a:solidFill>
                <a:latin typeface="Monotype Corsiva" pitchFamily="66" charset="0"/>
              </a:rPr>
              <a:t>Б) специалист по изучению рынка;</a:t>
            </a:r>
          </a:p>
          <a:p>
            <a:pPr marL="342900" indent="-342900">
              <a:tabLst>
                <a:tab pos="457200" algn="l"/>
              </a:tabLst>
            </a:pPr>
            <a:r>
              <a:rPr lang="ru-RU" sz="2100" b="1" dirty="0">
                <a:solidFill>
                  <a:srgbClr val="000066"/>
                </a:solidFill>
                <a:latin typeface="Monotype Corsiva" pitchFamily="66" charset="0"/>
              </a:rPr>
              <a:t>В) тот, кто изучает товарные марки и бренды.</a:t>
            </a:r>
          </a:p>
          <a:p>
            <a:pPr marL="342900" indent="-342900">
              <a:tabLst>
                <a:tab pos="457200" algn="l"/>
              </a:tabLst>
            </a:pPr>
            <a:r>
              <a:rPr lang="ru-RU" sz="2100" b="1" dirty="0">
                <a:solidFill>
                  <a:srgbClr val="000066"/>
                </a:solidFill>
                <a:latin typeface="Monotype Corsiva" pitchFamily="66" charset="0"/>
              </a:rPr>
              <a:t>4. </a:t>
            </a:r>
            <a:r>
              <a:rPr lang="ru-RU" sz="2100" b="1" dirty="0" err="1">
                <a:solidFill>
                  <a:srgbClr val="CC0066"/>
                </a:solidFill>
                <a:latin typeface="Monotype Corsiva" pitchFamily="66" charset="0"/>
              </a:rPr>
              <a:t>Фандрайзер</a:t>
            </a:r>
            <a:r>
              <a:rPr lang="ru-RU" sz="2100" b="1" dirty="0">
                <a:solidFill>
                  <a:srgbClr val="CC0066"/>
                </a:solidFill>
                <a:latin typeface="Monotype Corsiva" pitchFamily="66" charset="0"/>
              </a:rPr>
              <a:t>:</a:t>
            </a:r>
          </a:p>
          <a:p>
            <a:pPr marL="342900" indent="-342900">
              <a:tabLst>
                <a:tab pos="457200" algn="l"/>
              </a:tabLst>
            </a:pPr>
            <a:r>
              <a:rPr lang="ru-RU" sz="2100" b="1" dirty="0">
                <a:solidFill>
                  <a:srgbClr val="000066"/>
                </a:solidFill>
                <a:latin typeface="Monotype Corsiva" pitchFamily="66" charset="0"/>
              </a:rPr>
              <a:t>А) тот, кто ищет деньги и возможности для организаций;</a:t>
            </a:r>
          </a:p>
          <a:p>
            <a:pPr marL="342900" indent="-342900">
              <a:tabLst>
                <a:tab pos="457200" algn="l"/>
              </a:tabLst>
            </a:pPr>
            <a:r>
              <a:rPr lang="ru-RU" sz="2100" b="1" dirty="0">
                <a:solidFill>
                  <a:srgbClr val="000066"/>
                </a:solidFill>
                <a:latin typeface="Monotype Corsiva" pitchFamily="66" charset="0"/>
              </a:rPr>
              <a:t>Б) фанат, которого нанимает «звезда»;</a:t>
            </a:r>
          </a:p>
          <a:p>
            <a:pPr marL="342900" indent="-342900">
              <a:tabLst>
                <a:tab pos="457200" algn="l"/>
              </a:tabLst>
            </a:pPr>
            <a:r>
              <a:rPr lang="ru-RU" sz="2100" b="1" dirty="0">
                <a:solidFill>
                  <a:srgbClr val="000066"/>
                </a:solidFill>
                <a:latin typeface="Monotype Corsiva" pitchFamily="66" charset="0"/>
              </a:rPr>
              <a:t>В) специалист, изучающий пути развития предприятия.</a:t>
            </a:r>
          </a:p>
          <a:p>
            <a:pPr marL="342900" indent="-342900">
              <a:tabLst>
                <a:tab pos="457200" algn="l"/>
              </a:tabLst>
            </a:pPr>
            <a:r>
              <a:rPr lang="ru-RU" sz="2100" b="1" dirty="0">
                <a:solidFill>
                  <a:srgbClr val="000066"/>
                </a:solidFill>
                <a:latin typeface="Monotype Corsiva" pitchFamily="66" charset="0"/>
              </a:rPr>
              <a:t>5. </a:t>
            </a:r>
            <a:r>
              <a:rPr lang="en-US" sz="2100" b="1" dirty="0">
                <a:solidFill>
                  <a:srgbClr val="CC0066"/>
                </a:solidFill>
                <a:latin typeface="Monotype Corsiva" pitchFamily="66" charset="0"/>
              </a:rPr>
              <a:t>PR</a:t>
            </a:r>
            <a:r>
              <a:rPr lang="ru-RU" sz="2100" b="1" dirty="0">
                <a:solidFill>
                  <a:srgbClr val="CC0066"/>
                </a:solidFill>
                <a:latin typeface="Monotype Corsiva" pitchFamily="66" charset="0"/>
              </a:rPr>
              <a:t>-агент: </a:t>
            </a:r>
          </a:p>
          <a:p>
            <a:pPr marL="342900" indent="-342900">
              <a:tabLst>
                <a:tab pos="457200" algn="l"/>
              </a:tabLst>
            </a:pPr>
            <a:r>
              <a:rPr lang="ru-RU" sz="2100" b="1" dirty="0">
                <a:solidFill>
                  <a:srgbClr val="000066"/>
                </a:solidFill>
                <a:latin typeface="Monotype Corsiva" pitchFamily="66" charset="0"/>
              </a:rPr>
              <a:t>А) тот, кто связан с политикой;</a:t>
            </a:r>
          </a:p>
          <a:p>
            <a:pPr marL="342900" indent="-342900">
              <a:tabLst>
                <a:tab pos="457200" algn="l"/>
              </a:tabLst>
            </a:pPr>
            <a:r>
              <a:rPr lang="ru-RU" sz="2100" b="1" dirty="0">
                <a:solidFill>
                  <a:srgbClr val="000066"/>
                </a:solidFill>
                <a:latin typeface="Monotype Corsiva" pitchFamily="66" charset="0"/>
              </a:rPr>
              <a:t>Б) специалист по рекламе и связям с общественностью;</a:t>
            </a:r>
          </a:p>
          <a:p>
            <a:pPr marL="342900" indent="-342900">
              <a:tabLst>
                <a:tab pos="457200" algn="l"/>
              </a:tabLst>
            </a:pPr>
            <a:r>
              <a:rPr lang="ru-RU" sz="2100" b="1" dirty="0">
                <a:solidFill>
                  <a:srgbClr val="000066"/>
                </a:solidFill>
                <a:latin typeface="Monotype Corsiva" pitchFamily="66" charset="0"/>
              </a:rPr>
              <a:t>В) посредник между организациями и людьми.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6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3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3" dur="10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8" dur="10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5" dur="1000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0" dur="1000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5" dur="1000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0" dur="1000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7" dur="1000"/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2" dur="1000"/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7" dur="1000"/>
                                        <p:tgtEl>
                                          <p:spTgt spid="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4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2" dur="1000"/>
                                        <p:tgtEl>
                                          <p:spTgt spid="4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sz="half" idx="1"/>
          </p:nvPr>
        </p:nvSpPr>
        <p:spPr bwMode="auto">
          <a:xfrm>
            <a:off x="142844" y="500042"/>
            <a:ext cx="8786874" cy="5176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buNone/>
              <a:tabLst>
                <a:tab pos="457200" algn="l"/>
              </a:tabLst>
            </a:pPr>
            <a:r>
              <a:rPr lang="ru-RU" sz="2800" b="1" dirty="0" smtClean="0">
                <a:solidFill>
                  <a:srgbClr val="000066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1. </a:t>
            </a:r>
            <a:r>
              <a:rPr lang="ru-RU" sz="2800" b="1" dirty="0" smtClean="0">
                <a:solidFill>
                  <a:srgbClr val="FF3300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Логист</a:t>
            </a:r>
            <a:r>
              <a:rPr lang="ru-RU" sz="2800" b="1" dirty="0">
                <a:solidFill>
                  <a:srgbClr val="FF3300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:</a:t>
            </a:r>
          </a:p>
          <a:p>
            <a:pPr marL="342900" indent="-342900">
              <a:buNone/>
              <a:tabLst>
                <a:tab pos="457200" algn="l"/>
              </a:tabLst>
            </a:pPr>
            <a:r>
              <a:rPr lang="ru-RU" sz="2800" b="1" dirty="0">
                <a:solidFill>
                  <a:srgbClr val="000066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Б) специалист по организации транспортировки продукции</a:t>
            </a:r>
          </a:p>
          <a:p>
            <a:pPr marL="342900" indent="-342900" algn="ctr">
              <a:buNone/>
              <a:tabLst>
                <a:tab pos="457200" algn="l"/>
              </a:tabLst>
            </a:pPr>
            <a:r>
              <a:rPr lang="ru-RU" sz="2800" b="1" dirty="0" smtClean="0">
                <a:solidFill>
                  <a:srgbClr val="000066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2</a:t>
            </a:r>
            <a:r>
              <a:rPr lang="ru-RU" sz="2800" b="1" dirty="0">
                <a:solidFill>
                  <a:srgbClr val="000066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. </a:t>
            </a:r>
            <a:r>
              <a:rPr lang="ru-RU" sz="2800" b="1" dirty="0" err="1">
                <a:solidFill>
                  <a:srgbClr val="FF3300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Веб-мастер</a:t>
            </a:r>
            <a:r>
              <a:rPr lang="ru-RU" sz="2800" b="1" dirty="0">
                <a:solidFill>
                  <a:srgbClr val="FF3300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:</a:t>
            </a:r>
          </a:p>
          <a:p>
            <a:pPr marL="342900" indent="-342900">
              <a:buNone/>
              <a:tabLst>
                <a:tab pos="457200" algn="l"/>
              </a:tabLst>
            </a:pPr>
            <a:r>
              <a:rPr lang="ru-RU" sz="2800" b="1" dirty="0">
                <a:solidFill>
                  <a:srgbClr val="000066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В) разработчик проектов сайтов</a:t>
            </a:r>
          </a:p>
          <a:p>
            <a:pPr marL="342900" indent="-342900" algn="ctr">
              <a:buNone/>
              <a:tabLst>
                <a:tab pos="457200" algn="l"/>
              </a:tabLst>
            </a:pPr>
            <a:r>
              <a:rPr lang="ru-RU" sz="2800" b="1" dirty="0" smtClean="0">
                <a:solidFill>
                  <a:srgbClr val="000066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3</a:t>
            </a:r>
            <a:r>
              <a:rPr lang="ru-RU" sz="2800" b="1" dirty="0">
                <a:solidFill>
                  <a:srgbClr val="000066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. </a:t>
            </a:r>
            <a:r>
              <a:rPr lang="ru-RU" sz="2800" b="1" dirty="0" err="1">
                <a:solidFill>
                  <a:srgbClr val="FF3300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Маркетолог</a:t>
            </a:r>
            <a:r>
              <a:rPr lang="ru-RU" sz="2800" b="1" dirty="0">
                <a:solidFill>
                  <a:srgbClr val="FF3300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:</a:t>
            </a:r>
          </a:p>
          <a:p>
            <a:pPr marL="342900" indent="-342900">
              <a:buNone/>
              <a:tabLst>
                <a:tab pos="457200" algn="l"/>
              </a:tabLst>
            </a:pPr>
            <a:r>
              <a:rPr lang="ru-RU" sz="2800" b="1" dirty="0">
                <a:solidFill>
                  <a:srgbClr val="000066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Б) специалист по изучению рынка</a:t>
            </a:r>
          </a:p>
          <a:p>
            <a:pPr marL="342900" indent="-342900" algn="ctr">
              <a:buNone/>
              <a:tabLst>
                <a:tab pos="457200" algn="l"/>
              </a:tabLst>
            </a:pPr>
            <a:r>
              <a:rPr lang="ru-RU" sz="2800" b="1" dirty="0" smtClean="0">
                <a:solidFill>
                  <a:srgbClr val="000066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4</a:t>
            </a:r>
            <a:r>
              <a:rPr lang="ru-RU" sz="2800" b="1" dirty="0">
                <a:solidFill>
                  <a:srgbClr val="000066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. </a:t>
            </a:r>
            <a:r>
              <a:rPr lang="ru-RU" sz="2800" b="1" dirty="0" err="1">
                <a:solidFill>
                  <a:srgbClr val="FF3300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Фандрайзер</a:t>
            </a:r>
            <a:r>
              <a:rPr lang="ru-RU" sz="2800" b="1" dirty="0">
                <a:solidFill>
                  <a:srgbClr val="FF3300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:</a:t>
            </a:r>
          </a:p>
          <a:p>
            <a:pPr marL="342900" indent="-342900">
              <a:buNone/>
              <a:tabLst>
                <a:tab pos="457200" algn="l"/>
              </a:tabLst>
            </a:pPr>
            <a:r>
              <a:rPr lang="ru-RU" sz="2800" b="1" dirty="0">
                <a:solidFill>
                  <a:srgbClr val="000066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А) тот, кто ищет деньги и возможности для организаций</a:t>
            </a:r>
          </a:p>
          <a:p>
            <a:pPr marL="342900" indent="-342900" algn="ctr">
              <a:buNone/>
              <a:tabLst>
                <a:tab pos="457200" algn="l"/>
              </a:tabLst>
            </a:pPr>
            <a:r>
              <a:rPr lang="ru-RU" sz="2800" b="1" dirty="0" smtClean="0">
                <a:solidFill>
                  <a:srgbClr val="000066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5</a:t>
            </a:r>
            <a:r>
              <a:rPr lang="ru-RU" sz="2800" b="1" dirty="0">
                <a:solidFill>
                  <a:srgbClr val="000066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. </a:t>
            </a:r>
            <a:r>
              <a:rPr lang="en-US" sz="2800" b="1" dirty="0">
                <a:solidFill>
                  <a:srgbClr val="FF3300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PR</a:t>
            </a:r>
            <a:r>
              <a:rPr lang="ru-RU" sz="2800" b="1" dirty="0">
                <a:solidFill>
                  <a:srgbClr val="FF3300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-агент:</a:t>
            </a:r>
            <a:r>
              <a:rPr lang="ru-RU" sz="2800" b="1" dirty="0">
                <a:solidFill>
                  <a:srgbClr val="CC0066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 </a:t>
            </a:r>
            <a:endParaRPr lang="ru-RU" sz="2800" b="1" dirty="0">
              <a:solidFill>
                <a:srgbClr val="000066"/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  <a:latin typeface="Monotype Corsiva" pitchFamily="66" charset="0"/>
            </a:endParaRPr>
          </a:p>
          <a:p>
            <a:pPr marL="342900" indent="-342900">
              <a:buNone/>
              <a:tabLst>
                <a:tab pos="457200" algn="l"/>
              </a:tabLst>
            </a:pPr>
            <a:r>
              <a:rPr lang="ru-RU" sz="2800" b="1" dirty="0">
                <a:solidFill>
                  <a:srgbClr val="000066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Б) специалист по рекламе и связям с общественностью</a:t>
            </a:r>
            <a:endParaRPr lang="ru-RU" sz="2400" b="1" dirty="0">
              <a:solidFill>
                <a:srgbClr val="000066"/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500042"/>
            <a:ext cx="8101042" cy="1347774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rgbClr val="00FF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Тест: согласны ли вы с утверждениями?</a:t>
            </a:r>
            <a:endParaRPr lang="ru-RU" sz="5400" dirty="0">
              <a:solidFill>
                <a:srgbClr val="00FF00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28596" y="2214554"/>
            <a:ext cx="8572560" cy="2243142"/>
          </a:xfrm>
        </p:spPr>
        <p:txBody>
          <a:bodyPr>
            <a:noAutofit/>
          </a:bodyPr>
          <a:lstStyle/>
          <a:p>
            <a:pPr marL="457200" lvl="0" indent="-457200">
              <a:buFont typeface="+mj-lt"/>
              <a:buAutoNum type="arabicPeriod"/>
            </a:pPr>
            <a:r>
              <a:rPr lang="ru-RU" dirty="0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Профессия выбирается раз и навсегда.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dirty="0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Профессию можно выбрать, опираясь на знания родителей и друзей.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dirty="0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Выбирать профессию по признаку престижности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dirty="0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Профессию  следует выбирать, уже став взрослым.</a:t>
            </a:r>
          </a:p>
        </p:txBody>
      </p:sp>
      <p:pic>
        <p:nvPicPr>
          <p:cNvPr id="5" name="Picture 4" descr="92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4929187"/>
            <a:ext cx="1327150" cy="192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152400"/>
            <a:ext cx="8429684" cy="127633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FF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На самом деле эти утверждения ошибочны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85720" y="1428736"/>
            <a:ext cx="8643998" cy="5214974"/>
          </a:xfrm>
        </p:spPr>
        <p:txBody>
          <a:bodyPr>
            <a:noAutofit/>
          </a:bodyPr>
          <a:lstStyle/>
          <a:p>
            <a:pPr marL="514350" indent="-514350" algn="just">
              <a:buFont typeface="+mj-lt"/>
              <a:buAutoNum type="arabicPeriod"/>
            </a:pPr>
            <a:r>
              <a:rPr lang="ru-RU" sz="1800" b="1" i="1" dirty="0" smtClean="0"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Профессия выбирается раз и навсегда. </a:t>
            </a:r>
            <a:r>
              <a:rPr lang="ru-RU" sz="1800" dirty="0" smtClean="0"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Так было раньше, однако жизнь ускоряется, появляется всё больше возможностей. Вы не будете оставаться прежним и, научившись выбирать профессию сейчас, не побоитесь рисковать в последующем.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1800" b="1" i="1" dirty="0" smtClean="0"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Профессию можно выбрать, опираясь на знания родителей и друзей. </a:t>
            </a:r>
            <a:r>
              <a:rPr lang="ru-RU" sz="1800" dirty="0" smtClean="0"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Мнение близких людей очень важно, но ведь профессию выбираете вы и для себя. Поэтому вся ответственность лежит на вас. С одной стороны, человек, который дорожит мнением близких ему людей, рискует отказаться от своей самостоятельности; с другой – всегда ли можно положиться на мнение близких людей, видят ли они проблему объективно, готовы ли они смотреть на ситуацию с перспективой.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1800" b="1" i="1" dirty="0" smtClean="0"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Выбор профессии по признаку престижности. </a:t>
            </a:r>
            <a:r>
              <a:rPr lang="ru-RU" sz="1800" dirty="0" smtClean="0"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На профессии, как и на большинство жизненных явлений, существует мода. Это временно, мода на профессии меняется довольно быстро и к моменту, когда вы получите профессиональное образование и начнете работать, модными станут другие профессии.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1800" b="1" i="1" dirty="0" smtClean="0"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Профессию следует выбирать, уже став взрослым. </a:t>
            </a:r>
            <a:r>
              <a:rPr lang="ru-RU" sz="1800" dirty="0" smtClean="0"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Выбор профессии – один из шагов к взрослению, поэтому, чем раньше вы начнете пробовать себя в разных областях, тем более обоснованно подойдете к будущей профессии. Нельзя вдруг повзрослеть и начать выбирать профессию.</a:t>
            </a:r>
            <a:endParaRPr lang="ru-RU" sz="1800" dirty="0">
              <a:effectLst>
                <a:glow rad="63500">
                  <a:schemeClr val="accent5">
                    <a:satMod val="175000"/>
                    <a:alpha val="40000"/>
                  </a:schemeClr>
                </a:glo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D:\My private\картинки\Школа\school\C41-21 копия.jpg"/>
          <p:cNvPicPr>
            <a:picLocks noChangeAspect="1" noChangeArrowheads="1"/>
          </p:cNvPicPr>
          <p:nvPr/>
        </p:nvPicPr>
        <p:blipFill>
          <a:blip r:embed="rId2"/>
          <a:srcRect l="22726" b="8824"/>
          <a:stretch>
            <a:fillRect/>
          </a:stretch>
        </p:blipFill>
        <p:spPr bwMode="auto">
          <a:xfrm>
            <a:off x="7929562" y="4643437"/>
            <a:ext cx="1214438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00034" y="1071546"/>
            <a:ext cx="7358114" cy="5429288"/>
          </a:xfrm>
        </p:spPr>
        <p:txBody>
          <a:bodyPr>
            <a:noAutofit/>
          </a:bodyPr>
          <a:lstStyle/>
          <a:p>
            <a:pPr lvl="0" algn="just"/>
            <a:r>
              <a:rPr lang="ru-RU" sz="2800" dirty="0" smtClean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Каждый сам выбирает свою профессию и сам должен ошибаться и учиться на своих ошибках; советы нужно слушать, а решать и поступать по-своему.</a:t>
            </a:r>
          </a:p>
          <a:p>
            <a:pPr lvl="0" algn="just"/>
            <a:r>
              <a:rPr lang="ru-RU" sz="2800" dirty="0" smtClean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Осознайте ценность вашего выбора (для себя и для общества), изучайте профессию и все, что с ней связано. </a:t>
            </a:r>
          </a:p>
          <a:p>
            <a:pPr lvl="0" algn="just"/>
            <a:r>
              <a:rPr lang="ru-RU" sz="2800" dirty="0" smtClean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Сориентируйтесь в конкретной социально-экономической ситуации (потребность, престижность, зарплата и др.).</a:t>
            </a:r>
          </a:p>
          <a:p>
            <a:pPr lvl="0" algn="just"/>
            <a:r>
              <a:rPr lang="ru-RU" sz="2800" dirty="0" smtClean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Произнося «Я - хочу», знайте, что вы можете и что надо в данных обстоятельствах…</a:t>
            </a:r>
          </a:p>
        </p:txBody>
      </p:sp>
      <p:sp>
        <p:nvSpPr>
          <p:cNvPr id="5" name="Text Box 2"/>
          <p:cNvSpPr txBox="1">
            <a:spLocks noGrp="1" noChangeArrowheads="1"/>
          </p:cNvSpPr>
          <p:nvPr>
            <p:ph type="title"/>
          </p:nvPr>
        </p:nvSpPr>
        <p:spPr bwMode="auto">
          <a:xfrm>
            <a:off x="785786" y="285728"/>
            <a:ext cx="781529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4000" b="1" dirty="0">
                <a:solidFill>
                  <a:srgbClr val="000099"/>
                </a:solidFill>
                <a:effectLst>
                  <a:glow rad="101600">
                    <a:srgbClr val="00FF00">
                      <a:alpha val="60000"/>
                    </a:srgbClr>
                  </a:glow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Рекомендации по выбору профессии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IMG_181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6870700" cy="1357322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Подведем итог:</a:t>
            </a:r>
            <a:endParaRPr lang="ru-RU" b="1" dirty="0">
              <a:solidFill>
                <a:srgbClr val="00206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57158" y="1785926"/>
            <a:ext cx="8286808" cy="3357586"/>
          </a:xfrm>
        </p:spPr>
        <p:txBody>
          <a:bodyPr>
            <a:normAutofit/>
          </a:bodyPr>
          <a:lstStyle/>
          <a:p>
            <a:pPr marL="742950" lvl="0" indent="-742950" algn="ctr">
              <a:buFont typeface="+mj-lt"/>
              <a:buAutoNum type="arabicPeriod"/>
            </a:pPr>
            <a:r>
              <a:rPr lang="ru-RU" sz="4400" b="1" dirty="0" smtClean="0">
                <a:solidFill>
                  <a:srgbClr val="FFFF0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Что интересного вы сегодня узнали?</a:t>
            </a:r>
          </a:p>
          <a:p>
            <a:pPr marL="742950" lvl="0" indent="-742950" algn="ctr">
              <a:buFont typeface="+mj-lt"/>
              <a:buAutoNum type="arabicPeriod"/>
            </a:pPr>
            <a:r>
              <a:rPr lang="ru-RU" sz="4400" b="1" dirty="0" smtClean="0">
                <a:solidFill>
                  <a:srgbClr val="FFFF0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О чём можно задуматься?</a:t>
            </a:r>
            <a:endParaRPr lang="ru-RU" b="1" dirty="0" smtClean="0">
              <a:solidFill>
                <a:srgbClr val="FFFF00"/>
              </a:soli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  <a:latin typeface="Monotype Corsiva" pitchFamily="66" charset="0"/>
            </a:endParaRPr>
          </a:p>
          <a:p>
            <a:endParaRPr lang="ru-RU" dirty="0">
              <a:solidFill>
                <a:srgbClr val="FFFF00"/>
              </a:soli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500042"/>
            <a:ext cx="8358246" cy="5857916"/>
          </a:xfrm>
          <a:effectLst>
            <a:innerShdw blurRad="114300">
              <a:prstClr val="black"/>
            </a:innerShdw>
          </a:effectLst>
        </p:spPr>
        <p:txBody>
          <a:bodyPr>
            <a:normAutofit fontScale="92500" lnSpcReduction="20000"/>
          </a:bodyPr>
          <a:lstStyle/>
          <a:p>
            <a:pPr marL="3048000" indent="368300" algn="ctr">
              <a:buNone/>
            </a:pPr>
            <a:endParaRPr lang="ru-RU" sz="5400" i="1" dirty="0" smtClean="0"/>
          </a:p>
          <a:p>
            <a:pPr marL="3048000" indent="368300" algn="ctr">
              <a:buNone/>
            </a:pPr>
            <a:r>
              <a:rPr lang="ru-RU" sz="5400" b="1" i="1" dirty="0" smtClean="0">
                <a:solidFill>
                  <a:srgbClr val="FF0000"/>
                </a:solidFill>
                <a:effectLst>
                  <a:glow rad="101600">
                    <a:srgbClr val="FFFF00">
                      <a:alpha val="60000"/>
                    </a:srgbClr>
                  </a:glow>
                </a:effectLst>
                <a:latin typeface="a_Romanus" pitchFamily="82" charset="-52"/>
              </a:rPr>
              <a:t>" Человек,  у которого нет любимого труда, никакие сокровища не принесут радости" </a:t>
            </a:r>
          </a:p>
          <a:p>
            <a:pPr marL="3048000" indent="368300" algn="ctr">
              <a:buNone/>
            </a:pPr>
            <a:r>
              <a:rPr lang="ru-RU" sz="5400" b="1" dirty="0" smtClean="0">
                <a:solidFill>
                  <a:srgbClr val="FF0000"/>
                </a:solidFill>
                <a:effectLst>
                  <a:glow rad="101600">
                    <a:srgbClr val="FFFF00">
                      <a:alpha val="60000"/>
                    </a:srgbClr>
                  </a:glow>
                </a:effectLst>
                <a:latin typeface="a_Romanus" pitchFamily="82" charset="-52"/>
              </a:rPr>
              <a:t>В. А. Сухомлинский </a:t>
            </a:r>
            <a:endParaRPr lang="ru-RU" sz="5400" b="1" dirty="0">
              <a:solidFill>
                <a:srgbClr val="FF0000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  <a:latin typeface="a_Romanus" pitchFamily="82" charset="-52"/>
            </a:endParaRPr>
          </a:p>
        </p:txBody>
      </p:sp>
      <p:pic>
        <p:nvPicPr>
          <p:cNvPr id="4" name="Рисунок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285860"/>
            <a:ext cx="3714744" cy="36115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785794"/>
            <a:ext cx="8229600" cy="5483245"/>
          </a:xfrm>
        </p:spPr>
        <p:txBody>
          <a:bodyPr>
            <a:normAutofit/>
          </a:bodyPr>
          <a:lstStyle/>
          <a:p>
            <a:pPr marL="0" indent="368300" algn="ctr">
              <a:buNone/>
            </a:pPr>
            <a:r>
              <a:rPr lang="ru-RU" sz="4400" dirty="0" smtClean="0">
                <a:solidFill>
                  <a:srgbClr val="FFFF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17 лет – это возраст  знаменующий выход человека в самостоятельную жизнь.   Это возраст, определяющий становление личности, — поиск своего места в жизни.   Это возраст, когда молодой человек ищет себя  во всем. Этот прекрасный возраст называется – юношеским.</a:t>
            </a:r>
            <a:endParaRPr lang="ru-RU" sz="4400" dirty="0">
              <a:solidFill>
                <a:srgbClr val="FFFF00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785794"/>
          </a:xfrm>
        </p:spPr>
        <p:txBody>
          <a:bodyPr>
            <a:normAutofit fontScale="90000"/>
          </a:bodyPr>
          <a:lstStyle/>
          <a:p>
            <a:r>
              <a:rPr lang="ru-RU" sz="4800" dirty="0" smtClean="0">
                <a:solidFill>
                  <a:srgbClr val="00206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Что означает быть взрослым?</a:t>
            </a:r>
            <a:endParaRPr lang="ru-RU" sz="4800" dirty="0">
              <a:solidFill>
                <a:srgbClr val="00206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  <a:latin typeface="Monotype Corsiva" pitchFamily="66" charset="0"/>
            </a:endParaRPr>
          </a:p>
        </p:txBody>
      </p:sp>
      <p:sp>
        <p:nvSpPr>
          <p:cNvPr id="5" name="Заголовок 3"/>
          <p:cNvSpPr txBox="1">
            <a:spLocks/>
          </p:cNvSpPr>
          <p:nvPr/>
        </p:nvSpPr>
        <p:spPr>
          <a:xfrm>
            <a:off x="285720" y="928670"/>
            <a:ext cx="8501122" cy="61436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/>
          <a:p>
            <a:pPr lvl="0" algn="just">
              <a:spcBef>
                <a:spcPct val="0"/>
              </a:spcBef>
              <a:buFont typeface="Arial" pitchFamily="34" charset="0"/>
              <a:buChar char="•"/>
            </a:pPr>
            <a:r>
              <a:rPr lang="ru-RU" sz="8600" dirty="0" smtClean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  <a:ea typeface="+mj-ea"/>
                <a:cs typeface="+mj-cs"/>
              </a:rPr>
              <a:t>Быть взрослым, значит отвечать за свои поступки, уметь нести наказание за совершенное дело. </a:t>
            </a:r>
          </a:p>
          <a:p>
            <a:pPr lvl="0" algn="just">
              <a:spcBef>
                <a:spcPct val="0"/>
              </a:spcBef>
              <a:buFont typeface="Arial" pitchFamily="34" charset="0"/>
              <a:buChar char="•"/>
            </a:pPr>
            <a:r>
              <a:rPr lang="ru-RU" sz="8600" dirty="0" smtClean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  <a:ea typeface="+mj-ea"/>
                <a:cs typeface="+mj-cs"/>
              </a:rPr>
              <a:t>Быть взрослым - значит стать человеком, который может отвечать за себя и доверенных ему людей или за что-то другое. </a:t>
            </a:r>
          </a:p>
          <a:p>
            <a:pPr lvl="0" algn="just">
              <a:spcBef>
                <a:spcPct val="0"/>
              </a:spcBef>
              <a:buFont typeface="Arial" pitchFamily="34" charset="0"/>
              <a:buChar char="•"/>
            </a:pPr>
            <a:r>
              <a:rPr lang="ru-RU" sz="8600" dirty="0" smtClean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  <a:ea typeface="+mj-ea"/>
                <a:cs typeface="+mj-cs"/>
              </a:rPr>
              <a:t>Быть взрослым значит быть терпеливым и доброжелательным.</a:t>
            </a:r>
          </a:p>
          <a:p>
            <a:pPr lvl="0" algn="just">
              <a:spcBef>
                <a:spcPct val="0"/>
              </a:spcBef>
              <a:buFont typeface="Arial" pitchFamily="34" charset="0"/>
              <a:buChar char="•"/>
            </a:pPr>
            <a:r>
              <a:rPr lang="ru-RU" sz="8600" dirty="0" smtClean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  <a:ea typeface="+mj-ea"/>
                <a:cs typeface="+mj-cs"/>
              </a:rPr>
              <a:t>Быть взрослым, это четкое контролирование и независимо реализоваться в жизни.</a:t>
            </a:r>
          </a:p>
          <a:p>
            <a:pPr lvl="0" indent="363538" algn="just">
              <a:spcBef>
                <a:spcPct val="0"/>
              </a:spcBef>
            </a:pPr>
            <a:r>
              <a:rPr lang="ru-RU" sz="8600" dirty="0" smtClean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  <a:ea typeface="+mj-ea"/>
                <a:cs typeface="+mj-cs"/>
              </a:rPr>
              <a:t> Вообще быть взрослым это и хорошо и плохо. Плохо, так как хочется вернуться в детство в котором тебя опекали, любили и лелеяли как цветочек. А хорошо, потому- что ты живешь своей жизнью, в её никто не лазит, ты свободен и ни от кого не зависишь (хотя многим кажется что это плохо).</a:t>
            </a:r>
          </a:p>
          <a:p>
            <a:pPr lvl="0" indent="363538" algn="just">
              <a:spcBef>
                <a:spcPct val="0"/>
              </a:spcBef>
            </a:pPr>
            <a:endParaRPr lang="ru-RU" sz="8600" dirty="0" smtClean="0"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  <a:latin typeface="Monotype Corsiva" pitchFamily="66" charset="0"/>
              <a:ea typeface="+mj-ea"/>
              <a:cs typeface="+mj-cs"/>
            </a:endParaRPr>
          </a:p>
          <a:p>
            <a:pPr indent="363538" algn="ctr">
              <a:spcBef>
                <a:spcPct val="0"/>
              </a:spcBef>
            </a:pPr>
            <a:r>
              <a:rPr lang="ru-RU" sz="8600" b="1" dirty="0" smtClean="0">
                <a:solidFill>
                  <a:srgbClr val="FF0000"/>
                </a:solidFill>
                <a:effectLst>
                  <a:glow rad="228600">
                    <a:srgbClr val="FFFF00">
                      <a:alpha val="40000"/>
                    </a:srgbClr>
                  </a:glow>
                </a:effectLst>
                <a:latin typeface="Monotype Corsiva" pitchFamily="66" charset="0"/>
              </a:rPr>
              <a:t>Быть взрослым, это значит самостоятельный выбор чего-либо важного в вашей жизни.</a:t>
            </a:r>
          </a:p>
          <a:p>
            <a:pPr lvl="0" indent="363538">
              <a:spcBef>
                <a:spcPct val="0"/>
              </a:spcBef>
            </a:pPr>
            <a:endParaRPr lang="ru-RU" sz="4000" dirty="0" smtClean="0"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  <a:latin typeface="Monotype Corsiva" pitchFamily="66" charset="0"/>
              <a:ea typeface="+mj-ea"/>
              <a:cs typeface="+mj-cs"/>
            </a:endParaRPr>
          </a:p>
          <a:p>
            <a:pPr lvl="0" indent="363538">
              <a:spcBef>
                <a:spcPct val="0"/>
              </a:spcBef>
            </a:pPr>
            <a:endParaRPr lang="ru-RU" sz="4000" dirty="0" smtClean="0"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  <a:latin typeface="Monotype Corsiva" pitchFamily="66" charset="0"/>
              <a:ea typeface="+mj-ea"/>
              <a:cs typeface="+mj-cs"/>
            </a:endParaRPr>
          </a:p>
          <a:p>
            <a:pPr lvl="0" indent="363538">
              <a:spcBef>
                <a:spcPct val="0"/>
              </a:spcBef>
            </a:pPr>
            <a:endParaRPr kumimoji="0" lang="ru-RU" sz="5100" b="1" i="0" u="none" strike="noStrike" kern="1200" cap="none" spc="0" normalizeH="0" baseline="0" noProof="0" dirty="0">
              <a:ln>
                <a:noFill/>
              </a:ln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  <a:uLnTx/>
              <a:uFillTx/>
              <a:latin typeface="Monotype Corsiva" pitchFamily="66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Выбор…</a:t>
            </a:r>
            <a:endParaRPr lang="ru-RU" sz="5400" b="1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571612"/>
            <a:ext cx="8229600" cy="4525963"/>
          </a:xfrm>
        </p:spPr>
        <p:txBody>
          <a:bodyPr>
            <a:normAutofit fontScale="85000" lnSpcReduction="20000"/>
          </a:bodyPr>
          <a:lstStyle/>
          <a:p>
            <a:pPr marL="0" indent="363538" algn="just">
              <a:buNone/>
            </a:pPr>
            <a:r>
              <a:rPr lang="ru-RU" dirty="0" smtClean="0">
                <a:latin typeface="Monotype Corsiva" pitchFamily="66" charset="0"/>
              </a:rPr>
              <a:t> Человек в своей жизни постоянно сталкивается с проблемой выбора. В нашей жизни не так уж много ситуаций, когда приходится совершать глобальный выбор, влияющий на всю дальнейшую судьбу. По большому счёту, их всего две: </a:t>
            </a:r>
          </a:p>
          <a:p>
            <a:pPr marL="0" indent="363538" algn="just"/>
            <a:r>
              <a:rPr lang="ru-RU" dirty="0" smtClean="0">
                <a:latin typeface="Monotype Corsiva" pitchFamily="66" charset="0"/>
              </a:rPr>
              <a:t>выбор любимого человека, с которым предстоит жить;</a:t>
            </a:r>
          </a:p>
          <a:p>
            <a:pPr marL="0" indent="363538" algn="just"/>
            <a:r>
              <a:rPr lang="ru-RU" dirty="0" smtClean="0">
                <a:latin typeface="Monotype Corsiva" pitchFamily="66" charset="0"/>
              </a:rPr>
              <a:t>выбор будущего дела, благодаря которому можно зарабатывать деньги на достойное существование – выбор профессии.</a:t>
            </a:r>
          </a:p>
          <a:p>
            <a:pPr marL="0" indent="363538" algn="just">
              <a:buNone/>
            </a:pPr>
            <a:r>
              <a:rPr lang="ru-RU" dirty="0" smtClean="0">
                <a:latin typeface="Monotype Corsiva" pitchFamily="66" charset="0"/>
              </a:rPr>
              <a:t>  С первым из этих выборов можно особенно не спешить: время как говорится, терпит. А вот со вторым нужно уже определяться. </a:t>
            </a:r>
            <a:endParaRPr lang="ru-RU" dirty="0">
              <a:latin typeface="Monotype Corsiva" pitchFamily="66" charset="0"/>
            </a:endParaRPr>
          </a:p>
        </p:txBody>
      </p:sp>
      <p:pic>
        <p:nvPicPr>
          <p:cNvPr id="4" name="Picture 2" descr="D:\My private\ppt\media\image18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830044">
            <a:off x="7051148" y="176100"/>
            <a:ext cx="1620286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D:\My private\картинки\ШКОЛА. 1 СЕНТЯБРЯ (АНИМАЦИИ и КАРТИНКИ)\УЧИТЕЛЬ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72396" y="0"/>
            <a:ext cx="1571605" cy="32718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А вы:</a:t>
            </a:r>
            <a:endParaRPr lang="ru-RU" b="1" dirty="0">
              <a:solidFill>
                <a:srgbClr val="FF000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286412"/>
          </a:xfrm>
        </p:spPr>
        <p:txBody>
          <a:bodyPr>
            <a:normAutofit fontScale="77500" lnSpcReduction="20000"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ru-RU" sz="3400" b="1" dirty="0" smtClean="0">
                <a:effectLst>
                  <a:glow rad="101600">
                    <a:srgbClr val="FFFF00">
                      <a:alpha val="60000"/>
                    </a:srgbClr>
                  </a:glow>
                </a:effectLst>
                <a:latin typeface="Monotype Corsiva" pitchFamily="66" charset="0"/>
              </a:rPr>
              <a:t>Выбрали ли свою будущую профессию?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3400" b="1" dirty="0" smtClean="0">
                <a:effectLst>
                  <a:glow rad="101600">
                    <a:srgbClr val="FFFF00">
                      <a:alpha val="60000"/>
                    </a:srgbClr>
                  </a:glow>
                </a:effectLst>
                <a:latin typeface="Monotype Corsiva" pitchFamily="66" charset="0"/>
              </a:rPr>
              <a:t>Советовались ли с родителями по выбору данной профессии?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3400" b="1" dirty="0" smtClean="0">
                <a:effectLst>
                  <a:glow rad="101600">
                    <a:srgbClr val="FFFF00">
                      <a:alpha val="60000"/>
                    </a:srgbClr>
                  </a:glow>
                </a:effectLst>
                <a:latin typeface="Monotype Corsiva" pitchFamily="66" charset="0"/>
              </a:rPr>
              <a:t>Связан ли ваш выбор с престижем данной профессии в настоящее время?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3400" b="1" dirty="0" smtClean="0">
                <a:effectLst>
                  <a:glow rad="101600">
                    <a:srgbClr val="FFFF00">
                      <a:alpha val="60000"/>
                    </a:srgbClr>
                  </a:glow>
                </a:effectLst>
                <a:latin typeface="Monotype Corsiva" pitchFamily="66" charset="0"/>
              </a:rPr>
              <a:t>Знаете ли, в каком учебном заведении можно получить эту профессию?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3400" b="1" dirty="0" smtClean="0">
                <a:effectLst>
                  <a:glow rad="101600">
                    <a:srgbClr val="FFFF00">
                      <a:alpha val="60000"/>
                    </a:srgbClr>
                  </a:glow>
                </a:effectLst>
                <a:latin typeface="Monotype Corsiva" pitchFamily="66" charset="0"/>
              </a:rPr>
              <a:t>Ориентируетесь ли на учебное заведение, расположенные в нашей республике?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3400" b="1" dirty="0" smtClean="0">
                <a:effectLst>
                  <a:glow rad="101600">
                    <a:srgbClr val="FFFF00">
                      <a:alpha val="60000"/>
                    </a:srgbClr>
                  </a:glow>
                </a:effectLst>
                <a:latin typeface="Monotype Corsiva" pitchFamily="66" charset="0"/>
              </a:rPr>
              <a:t>Знаете ли, какие предметы потребуются для сдачи экзаменов в вуз по данной специальности?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3400" b="1" dirty="0" smtClean="0">
                <a:effectLst>
                  <a:glow rad="101600">
                    <a:srgbClr val="FFFF00">
                      <a:alpha val="60000"/>
                    </a:srgbClr>
                  </a:glow>
                </a:effectLst>
                <a:latin typeface="Monotype Corsiva" pitchFamily="66" charset="0"/>
              </a:rPr>
              <a:t>Учитываете ли свои склонности и способности при выборе профессии?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3400" b="1" dirty="0" smtClean="0">
                <a:effectLst>
                  <a:glow rad="101600">
                    <a:srgbClr val="FFFF00">
                      <a:alpha val="60000"/>
                    </a:srgbClr>
                  </a:glow>
                </a:effectLst>
                <a:latin typeface="Monotype Corsiva" pitchFamily="66" charset="0"/>
              </a:rPr>
              <a:t>Хорошо ли представляете работу по данной специальности?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2"/>
          <p:cNvGraphicFramePr>
            <a:graphicFrameLocks noChangeAspect="1"/>
          </p:cNvGraphicFramePr>
          <p:nvPr/>
        </p:nvGraphicFramePr>
        <p:xfrm>
          <a:off x="428596" y="1714488"/>
          <a:ext cx="8212137" cy="45243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Rectangle 5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 sz="3600" dirty="0" smtClean="0">
                <a:solidFill>
                  <a:srgbClr val="006600"/>
                </a:solidFill>
              </a:rPr>
              <a:t>ЗЕЛЁНЫЙ – </a:t>
            </a:r>
            <a:r>
              <a:rPr lang="ru-RU" sz="3600" b="1" dirty="0" smtClean="0">
                <a:solidFill>
                  <a:srgbClr val="006600"/>
                </a:solidFill>
                <a:latin typeface="Monotype Corsiva" pitchFamily="66" charset="0"/>
              </a:rPr>
              <a:t>ДА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>
                <a:solidFill>
                  <a:srgbClr val="FFFF00"/>
                </a:solidFill>
              </a:rPr>
              <a:t>ЖЁЛТЫЙ – </a:t>
            </a:r>
            <a:r>
              <a:rPr lang="ru-RU" sz="3600" b="1" dirty="0" smtClean="0">
                <a:solidFill>
                  <a:srgbClr val="FFFF00"/>
                </a:solidFill>
                <a:latin typeface="Monotype Corsiva" pitchFamily="66" charset="0"/>
              </a:rPr>
              <a:t>СОМНЕВАЮСЬ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>
                <a:solidFill>
                  <a:srgbClr val="FF0000"/>
                </a:solidFill>
              </a:rPr>
              <a:t>КРАСНЫЙ - </a:t>
            </a:r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  <a:t>НЕТ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:\Design\portfolio\suicide_present\su_5 copy.jp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 l="45279" t="77150" r="35034" b="183"/>
          <a:stretch>
            <a:fillRect/>
          </a:stretch>
        </p:blipFill>
        <p:spPr>
          <a:xfrm>
            <a:off x="7000892" y="357166"/>
            <a:ext cx="2143108" cy="60722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428604"/>
            <a:ext cx="6900882" cy="6000792"/>
          </a:xfrm>
        </p:spPr>
        <p:txBody>
          <a:bodyPr>
            <a:normAutofit/>
          </a:bodyPr>
          <a:lstStyle/>
          <a:p>
            <a:pPr marL="0" indent="368300" algn="just">
              <a:buNone/>
              <a:tabLst>
                <a:tab pos="87313" algn="l"/>
              </a:tabLst>
            </a:pPr>
            <a:r>
              <a:rPr lang="ru-RU" sz="3600" dirty="0" smtClean="0">
                <a:solidFill>
                  <a:schemeClr val="accent4">
                    <a:lumMod val="50000"/>
                  </a:schemeClr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Конечно, в юношеском возрасте сделать правильный выбор нелегко. Тем более, если человек ничего не знает о своей будущей профессии. Ошибки здесь неизбежны. Вот почему важным средством регулирования выбора профессии является профессиональная ориентация.</a:t>
            </a:r>
          </a:p>
          <a:p>
            <a:pPr marL="0" indent="368300" algn="just">
              <a:buNone/>
              <a:tabLst>
                <a:tab pos="87313" algn="l"/>
              </a:tabLst>
            </a:pPr>
            <a:r>
              <a:rPr lang="ru-RU" sz="3600" dirty="0" smtClean="0">
                <a:solidFill>
                  <a:schemeClr val="accent4">
                    <a:lumMod val="50000"/>
                  </a:schemeClr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Очень важно знать не только свою будущую работу, но и самого себя.</a:t>
            </a:r>
            <a:endParaRPr lang="ru-RU" sz="3600" dirty="0">
              <a:solidFill>
                <a:schemeClr val="accent4">
                  <a:lumMod val="50000"/>
                </a:schemeClr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00034" y="1571612"/>
            <a:ext cx="821537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Давайте мы с вами проверим, насколько вы хорошо ориентируетесь в современном мире профессий</a:t>
            </a:r>
            <a:endParaRPr lang="ru-RU" sz="4400" dirty="0"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  <a:latin typeface="Monotype Corsiva" pitchFamily="66" charset="0"/>
            </a:endParaRPr>
          </a:p>
        </p:txBody>
      </p:sp>
      <p:pic>
        <p:nvPicPr>
          <p:cNvPr id="4" name="Picture 8" descr="j028038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15140" y="4214818"/>
            <a:ext cx="1857375" cy="225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359</TotalTime>
  <Words>1012</Words>
  <Application>Microsoft Office PowerPoint</Application>
  <PresentationFormat>Экран (4:3)</PresentationFormat>
  <Paragraphs>82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Классный час   «Вступая во взрослую жизнь… Право выбора. Профессия» </vt:lpstr>
      <vt:lpstr>Слайд 2</vt:lpstr>
      <vt:lpstr>Слайд 3</vt:lpstr>
      <vt:lpstr>Что означает быть взрослым?</vt:lpstr>
      <vt:lpstr>Выбор…</vt:lpstr>
      <vt:lpstr>А вы:</vt:lpstr>
      <vt:lpstr>ЗЕЛЁНЫЙ – ДА ЖЁЛТЫЙ – СОМНЕВАЮСЬ КРАСНЫЙ - НЕТ</vt:lpstr>
      <vt:lpstr>Слайд 8</vt:lpstr>
      <vt:lpstr>Слайд 9</vt:lpstr>
      <vt:lpstr>Логист: А) тот, кто занимается логикой; Б) специалист по организации транспортировки продукции; В) организатор конференций и научных саммитов.  2. Веб-мастер: А) тот, кто работает на компьютере; Б) разработчик программ; В) разработчик проектов сайтов.  3. Маркетолог: А) тот, кто работает на рынке ценных бумаг; Б) специалист по изучению рынка; В) тот, кто изучает товарные марки и бренды. 4. Фандрайзер: А) тот, кто ищет деньги и возможности для организаций; Б) фанат, которого нанимает «звезда»; В) специалист, изучающий пути развития предприятия. 5. PR-агент:  А) тот, кто связан с политикой; Б) специалист по рекламе и связям с общественностью; В) посредник между организациями и людьми.</vt:lpstr>
      <vt:lpstr>Слайд 11</vt:lpstr>
      <vt:lpstr>Тест: согласны ли вы с утверждениями?</vt:lpstr>
      <vt:lpstr>На самом деле эти утверждения ошибочны</vt:lpstr>
      <vt:lpstr>Рекомендации по выбору профессии</vt:lpstr>
      <vt:lpstr>Подведем итог:</vt:lpstr>
    </vt:vector>
  </TitlesOfParts>
  <Company>DreamLair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Grey Wolf</dc:creator>
  <cp:lastModifiedBy>Grey Wolf</cp:lastModifiedBy>
  <cp:revision>5</cp:revision>
  <dcterms:created xsi:type="dcterms:W3CDTF">2012-11-28T12:51:46Z</dcterms:created>
  <dcterms:modified xsi:type="dcterms:W3CDTF">2012-12-04T09:11:17Z</dcterms:modified>
</cp:coreProperties>
</file>