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62" r:id="rId4"/>
    <p:sldId id="263" r:id="rId5"/>
    <p:sldId id="265" r:id="rId6"/>
    <p:sldId id="267" r:id="rId7"/>
    <p:sldId id="26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5 а </c:v>
                </c:pt>
                <c:pt idx="1">
                  <c:v>5 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5 а </c:v>
                </c:pt>
                <c:pt idx="1">
                  <c:v>5 б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  <c:pt idx="1">
                  <c:v>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5 а </c:v>
                </c:pt>
                <c:pt idx="1">
                  <c:v>5 б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2364672"/>
        <c:axId val="48697344"/>
        <c:axId val="0"/>
      </c:bar3DChart>
      <c:catAx>
        <c:axId val="82364672"/>
        <c:scaling>
          <c:orientation val="minMax"/>
        </c:scaling>
        <c:delete val="0"/>
        <c:axPos val="b"/>
        <c:majorTickMark val="none"/>
        <c:minorTickMark val="none"/>
        <c:tickLblPos val="nextTo"/>
        <c:crossAx val="48697344"/>
        <c:crosses val="autoZero"/>
        <c:auto val="1"/>
        <c:lblAlgn val="ctr"/>
        <c:lblOffset val="100"/>
        <c:noMultiLvlLbl val="0"/>
      </c:catAx>
      <c:valAx>
        <c:axId val="486973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236467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5 а</c:v>
                </c:pt>
                <c:pt idx="1">
                  <c:v>5 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5 а</c:v>
                </c:pt>
                <c:pt idx="1">
                  <c:v>5 б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</c:v>
                </c:pt>
                <c:pt idx="1">
                  <c:v>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2"/>
                <c:pt idx="0">
                  <c:v>5 а</c:v>
                </c:pt>
                <c:pt idx="1">
                  <c:v>5 б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8755072"/>
        <c:axId val="48756608"/>
        <c:axId val="0"/>
      </c:bar3DChart>
      <c:catAx>
        <c:axId val="48755072"/>
        <c:scaling>
          <c:orientation val="minMax"/>
        </c:scaling>
        <c:delete val="0"/>
        <c:axPos val="b"/>
        <c:majorTickMark val="none"/>
        <c:minorTickMark val="none"/>
        <c:tickLblPos val="nextTo"/>
        <c:crossAx val="48756608"/>
        <c:crosses val="autoZero"/>
        <c:auto val="1"/>
        <c:lblAlgn val="ctr"/>
        <c:lblOffset val="100"/>
        <c:noMultiLvlLbl val="0"/>
      </c:catAx>
      <c:valAx>
        <c:axId val="487566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875507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82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942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848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52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975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996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127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861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121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47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6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4362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28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63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01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0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061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458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00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43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41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7644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AC259-EBD3-4477-8ED1-9C4E8D32F78F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C2C70-2A90-47DD-B4C7-2A4AE87F3363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05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1EDC-A2B1-4467-8D3F-4DFD9B83CAD8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06.12.2019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2570F2-E200-4629-A09A-B32E2C0D788B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3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79983" y="2132856"/>
            <a:ext cx="7772400" cy="1470025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Творческая деятельность учащихся </a:t>
            </a:r>
            <a:b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uk-UA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41762" y="5229200"/>
            <a:ext cx="4006788" cy="136815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Овсейчук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Марина Ивановна</a:t>
            </a:r>
          </a:p>
          <a:p>
            <a:pPr algn="l"/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у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читель технологии</a:t>
            </a:r>
          </a:p>
          <a:p>
            <a:pPr algn="l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первой квалификационной</a:t>
            </a:r>
          </a:p>
          <a:p>
            <a:pPr algn="l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категории </a:t>
            </a:r>
            <a:endParaRPr lang="uk-UA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2656"/>
            <a:ext cx="877334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dirty="0" smtClean="0">
                <a:solidFill>
                  <a:srgbClr val="1F497D">
                    <a:lumMod val="75000"/>
                  </a:srgbClr>
                </a:solidFill>
              </a:rPr>
              <a:t>Муниципальное бюджетное общеобразовательное учреждение</a:t>
            </a:r>
          </a:p>
          <a:p>
            <a:pPr lvl="0" algn="ctr">
              <a:spcBef>
                <a:spcPct val="20000"/>
              </a:spcBef>
            </a:pPr>
            <a:r>
              <a:rPr lang="ru-RU" dirty="0" smtClean="0">
                <a:solidFill>
                  <a:srgbClr val="1F497D">
                    <a:lumMod val="75000"/>
                  </a:srgbClr>
                </a:solidFill>
              </a:rPr>
              <a:t>«</a:t>
            </a:r>
            <a:r>
              <a:rPr lang="ru-RU" dirty="0" err="1" smtClean="0">
                <a:solidFill>
                  <a:srgbClr val="1F497D">
                    <a:lumMod val="75000"/>
                  </a:srgbClr>
                </a:solidFill>
              </a:rPr>
              <a:t>Кысыл-Сырская</a:t>
            </a:r>
            <a:r>
              <a:rPr lang="ru-RU" dirty="0" smtClean="0">
                <a:solidFill>
                  <a:srgbClr val="1F497D">
                    <a:lumMod val="75000"/>
                  </a:srgbClr>
                </a:solidFill>
              </a:rPr>
              <a:t> средняя общеобразовательная школа»</a:t>
            </a:r>
          </a:p>
          <a:p>
            <a:pPr lvl="0" algn="ctr">
              <a:spcBef>
                <a:spcPct val="20000"/>
              </a:spcBef>
            </a:pPr>
            <a:r>
              <a:rPr lang="ru-RU" dirty="0" smtClean="0">
                <a:solidFill>
                  <a:srgbClr val="1F497D">
                    <a:lumMod val="75000"/>
                  </a:srgbClr>
                </a:solidFill>
              </a:rPr>
              <a:t>Муниципального района «Вилюйский улус (район)» Республики Саха (Якутия)</a:t>
            </a:r>
          </a:p>
          <a:p>
            <a:pPr lvl="0" algn="ctr">
              <a:spcBef>
                <a:spcPct val="20000"/>
              </a:spcBef>
            </a:pPr>
            <a:r>
              <a:rPr lang="ru-RU" dirty="0" smtClean="0">
                <a:solidFill>
                  <a:srgbClr val="1F497D">
                    <a:lumMod val="75000"/>
                  </a:srgbClr>
                </a:solidFill>
              </a:rPr>
              <a:t> </a:t>
            </a:r>
            <a:endParaRPr lang="uk-UA" dirty="0">
              <a:solidFill>
                <a:srgbClr val="1F497D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9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161549"/>
            <a:ext cx="8229600" cy="1143000"/>
          </a:xfrm>
        </p:spPr>
        <p:txBody>
          <a:bodyPr/>
          <a:lstStyle/>
          <a:p>
            <a:r>
              <a:rPr lang="ru-RU" sz="3200" dirty="0">
                <a:solidFill>
                  <a:prstClr val="black"/>
                </a:solidFill>
              </a:rPr>
              <a:t>Творческая деятельность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466" y="933279"/>
            <a:ext cx="3180433" cy="179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938157"/>
            <a:ext cx="3186380" cy="179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840" y="2924944"/>
            <a:ext cx="3172640" cy="1787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C:\Users\вл\Desktop\фото кружок\DSC_202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914978"/>
            <a:ext cx="3186380" cy="1787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вл\Desktop\фото кружок\DSC_157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840" y="4886121"/>
            <a:ext cx="3202975" cy="1697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вл\Desktop\фото кружок\DSC_2004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86121"/>
            <a:ext cx="3186380" cy="1697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5450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4674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prstClr val="black"/>
                </a:solidFill>
              </a:rPr>
              <a:t>Творческие работы учащихся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C:\Users\вл\Desktop\фото кружок\DSC_206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370903"/>
            <a:ext cx="3860669" cy="2232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вл\Desktop\фото кружок\DSC_160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025" y="1369627"/>
            <a:ext cx="2736304" cy="1886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вл\Desktop\фото кружок\DSC_206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20" y="4077072"/>
            <a:ext cx="3716654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306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>
                <a:ea typeface="Calibri"/>
                <a:cs typeface="Times New Roman"/>
              </a:rPr>
              <a:t>Мониторинг УУД учащихся </a:t>
            </a:r>
            <a:r>
              <a:rPr lang="ru-RU" sz="2400">
                <a:ea typeface="Calibri"/>
                <a:cs typeface="Times New Roman"/>
              </a:rPr>
              <a:t>5 </a:t>
            </a:r>
            <a:r>
              <a:rPr lang="ru-RU" sz="2400" smtClean="0">
                <a:ea typeface="Calibri"/>
                <a:cs typeface="Times New Roman"/>
              </a:rPr>
              <a:t>классов </a:t>
            </a:r>
            <a:r>
              <a:rPr lang="ru-RU" sz="2400" dirty="0" smtClean="0">
                <a:ea typeface="Calibri"/>
                <a:cs typeface="Times New Roman"/>
              </a:rPr>
              <a:t/>
            </a:r>
            <a:br>
              <a:rPr lang="ru-RU" sz="2400" dirty="0" smtClean="0">
                <a:ea typeface="Calibri"/>
                <a:cs typeface="Times New Roman"/>
              </a:rPr>
            </a:br>
            <a:r>
              <a:rPr lang="ru-RU" sz="2400" dirty="0" smtClean="0">
                <a:ea typeface="Calibri"/>
                <a:cs typeface="Times New Roman"/>
              </a:rPr>
              <a:t>на начало 2016-2017 </a:t>
            </a:r>
            <a:r>
              <a:rPr lang="ru-RU" sz="2400" dirty="0">
                <a:ea typeface="Calibri"/>
                <a:cs typeface="Times New Roman"/>
              </a:rPr>
              <a:t>учебного года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059880408"/>
              </p:ext>
            </p:extLst>
          </p:nvPr>
        </p:nvGraphicFramePr>
        <p:xfrm>
          <a:off x="2316374" y="1772816"/>
          <a:ext cx="5423978" cy="3430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316374" y="5229200"/>
            <a:ext cx="657610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Диаграмма </a:t>
            </a:r>
            <a:r>
              <a:rPr lang="ru-RU" dirty="0" smtClean="0">
                <a:latin typeface="Times New Roman"/>
                <a:ea typeface="Times New Roman"/>
              </a:rPr>
              <a:t>1.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Уровень </a:t>
            </a:r>
            <a:r>
              <a:rPr lang="ru-RU" dirty="0" err="1">
                <a:latin typeface="Times New Roman"/>
                <a:ea typeface="Times New Roman"/>
              </a:rPr>
              <a:t>сформированности</a:t>
            </a:r>
            <a:r>
              <a:rPr lang="ru-RU" dirty="0">
                <a:latin typeface="Times New Roman"/>
                <a:ea typeface="Times New Roman"/>
              </a:rPr>
              <a:t> регулятивных УУД учащихся </a:t>
            </a:r>
            <a:endParaRPr lang="ru-RU" dirty="0" smtClean="0"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5 классов </a:t>
            </a:r>
            <a:r>
              <a:rPr lang="ru-RU" dirty="0">
                <a:latin typeface="Times New Roman"/>
                <a:ea typeface="Times New Roman"/>
              </a:rPr>
              <a:t>на начало </a:t>
            </a:r>
            <a:r>
              <a:rPr lang="ru-RU" dirty="0" smtClean="0">
                <a:latin typeface="Times New Roman"/>
                <a:ea typeface="Times New Roman"/>
              </a:rPr>
              <a:t>2016-20167учебного года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032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>
                <a:ea typeface="Calibri"/>
                <a:cs typeface="Times New Roman"/>
              </a:rPr>
              <a:t>Мониторинг УУД учащихся 5 </a:t>
            </a:r>
            <a:r>
              <a:rPr lang="ru-RU" sz="2400" dirty="0" smtClean="0">
                <a:ea typeface="Calibri"/>
                <a:cs typeface="Times New Roman"/>
              </a:rPr>
              <a:t>классов </a:t>
            </a:r>
            <a:br>
              <a:rPr lang="ru-RU" sz="2400" dirty="0" smtClean="0">
                <a:ea typeface="Calibri"/>
                <a:cs typeface="Times New Roman"/>
              </a:rPr>
            </a:br>
            <a:r>
              <a:rPr lang="ru-RU" sz="2400" dirty="0" smtClean="0">
                <a:ea typeface="Calibri"/>
                <a:cs typeface="Times New Roman"/>
              </a:rPr>
              <a:t>на конец 2016-2017 </a:t>
            </a:r>
            <a:r>
              <a:rPr lang="ru-RU" sz="2400" dirty="0">
                <a:ea typeface="Calibri"/>
                <a:cs typeface="Times New Roman"/>
              </a:rPr>
              <a:t>учебного года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16374" y="5229200"/>
            <a:ext cx="657610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Диаграмма 2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Уровень </a:t>
            </a:r>
            <a:r>
              <a:rPr lang="ru-RU" dirty="0" err="1">
                <a:solidFill>
                  <a:prstClr val="black"/>
                </a:solidFill>
                <a:latin typeface="Times New Roman"/>
                <a:ea typeface="Times New Roman"/>
              </a:rPr>
              <a:t>сформированности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 регулятивных УУД учащихся </a:t>
            </a:r>
            <a:endParaRPr lang="ru-RU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5 классов 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на 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ea typeface="Times New Roman"/>
              </a:rPr>
              <a:t>конец 2016-20167учебного года</a:t>
            </a:r>
            <a:endParaRPr lang="ru-RU" sz="1600" dirty="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87894499"/>
              </p:ext>
            </p:extLst>
          </p:nvPr>
        </p:nvGraphicFramePr>
        <p:xfrm>
          <a:off x="2316374" y="1772816"/>
          <a:ext cx="621606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506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34320"/>
            <a:ext cx="8229600" cy="1143000"/>
          </a:xfrm>
        </p:spPr>
        <p:txBody>
          <a:bodyPr/>
          <a:lstStyle/>
          <a:p>
            <a:r>
              <a:rPr lang="ru-RU" sz="3200" dirty="0" smtClean="0">
                <a:solidFill>
                  <a:prstClr val="black"/>
                </a:solidFill>
              </a:rPr>
              <a:t>Достижения учащихся</a:t>
            </a:r>
            <a:endParaRPr lang="ru-RU" dirty="0"/>
          </a:p>
        </p:txBody>
      </p:sp>
      <p:pic>
        <p:nvPicPr>
          <p:cNvPr id="6146" name="Picture 2" descr="C:\Users\вл\Desktop\Свидетельства, сертификаты и т.д\D0108200543680x590809w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12" y="1241416"/>
            <a:ext cx="1368152" cy="192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вл\Desktop\Свидетельства, сертификаты и т.д\D0108400544159x591345w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617" y="1212051"/>
            <a:ext cx="1368152" cy="192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вл\Desktop\Свидетельства, сертификаты и т.д\D0132900572305x649807w1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17540"/>
            <a:ext cx="1385103" cy="195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вл\Desktop\Свидетельства, сертификаты и т.д\D0132800572305x649798w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271" y="1214071"/>
            <a:ext cx="1387565" cy="1954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вл\Desktop\Свидетельства, сертификаты и т.д\D0136500572305x653947w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520" y="1182686"/>
            <a:ext cx="1388999" cy="195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вл\Desktop\Свидетельства, сертификаты и т.д\D0136700572305x653954w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985" y="3350142"/>
            <a:ext cx="1365365" cy="192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вл\Desktop\Свидетельства, сертификаты и т.д\chapter_member_Ponomareva_Yuliya (1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6549" y="3348827"/>
            <a:ext cx="1363428" cy="191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C:\Users\вл\Desktop\Свидетельства, сертификаты и т.д\d-264-14698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544" y="3550964"/>
            <a:ext cx="2123476" cy="150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3348827"/>
            <a:ext cx="1358181" cy="191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85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81</Words>
  <Application>Microsoft Office PowerPoint</Application>
  <PresentationFormat>Экран (4:3)</PresentationFormat>
  <Paragraphs>21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8" baseType="lpstr">
      <vt:lpstr>1_Тема Office</vt:lpstr>
      <vt:lpstr>Специальное оформление</vt:lpstr>
      <vt:lpstr>Творческая деятельность учащихся  </vt:lpstr>
      <vt:lpstr>Творческая деятельность</vt:lpstr>
      <vt:lpstr>Творческие работы учащихся</vt:lpstr>
      <vt:lpstr>Мониторинг УУД учащихся 5 классов  на начало 2016-2017 учебного года</vt:lpstr>
      <vt:lpstr>Мониторинг УУД учащихся 5 классов  на конец 2016-2017 учебного года</vt:lpstr>
      <vt:lpstr>Достижения учащихся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 презентации</dc:title>
  <dc:creator>вл</dc:creator>
  <cp:lastModifiedBy>вл</cp:lastModifiedBy>
  <cp:revision>9</cp:revision>
  <dcterms:created xsi:type="dcterms:W3CDTF">2018-11-27T13:47:38Z</dcterms:created>
  <dcterms:modified xsi:type="dcterms:W3CDTF">2019-12-06T09:29:10Z</dcterms:modified>
</cp:coreProperties>
</file>